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821531"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000000"/>
        </a:solidFill>
        <a:effectLst/>
        <a:uFillTx/>
        <a:latin typeface="+mj-lt"/>
        <a:ea typeface="+mj-ea"/>
        <a:cs typeface="+mj-cs"/>
        <a:sym typeface="Helvetica"/>
      </a:defRPr>
    </a:lvl1pPr>
    <a:lvl2pPr marL="0" marR="0" indent="228600" algn="ctr" defTabSz="821531"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000000"/>
        </a:solidFill>
        <a:effectLst/>
        <a:uFillTx/>
        <a:latin typeface="+mj-lt"/>
        <a:ea typeface="+mj-ea"/>
        <a:cs typeface="+mj-cs"/>
        <a:sym typeface="Helvetica"/>
      </a:defRPr>
    </a:lvl2pPr>
    <a:lvl3pPr marL="0" marR="0" indent="457200" algn="ctr" defTabSz="821531"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000000"/>
        </a:solidFill>
        <a:effectLst/>
        <a:uFillTx/>
        <a:latin typeface="+mj-lt"/>
        <a:ea typeface="+mj-ea"/>
        <a:cs typeface="+mj-cs"/>
        <a:sym typeface="Helvetica"/>
      </a:defRPr>
    </a:lvl3pPr>
    <a:lvl4pPr marL="0" marR="0" indent="685800" algn="ctr" defTabSz="821531"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000000"/>
        </a:solidFill>
        <a:effectLst/>
        <a:uFillTx/>
        <a:latin typeface="+mj-lt"/>
        <a:ea typeface="+mj-ea"/>
        <a:cs typeface="+mj-cs"/>
        <a:sym typeface="Helvetica"/>
      </a:defRPr>
    </a:lvl4pPr>
    <a:lvl5pPr marL="0" marR="0" indent="914400" algn="ctr" defTabSz="821531"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000000"/>
        </a:solidFill>
        <a:effectLst/>
        <a:uFillTx/>
        <a:latin typeface="+mj-lt"/>
        <a:ea typeface="+mj-ea"/>
        <a:cs typeface="+mj-cs"/>
        <a:sym typeface="Helvetica"/>
      </a:defRPr>
    </a:lvl5pPr>
    <a:lvl6pPr marL="0" marR="0" indent="1143000" algn="ctr" defTabSz="821531"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000000"/>
        </a:solidFill>
        <a:effectLst/>
        <a:uFillTx/>
        <a:latin typeface="+mj-lt"/>
        <a:ea typeface="+mj-ea"/>
        <a:cs typeface="+mj-cs"/>
        <a:sym typeface="Helvetica"/>
      </a:defRPr>
    </a:lvl6pPr>
    <a:lvl7pPr marL="0" marR="0" indent="1371600" algn="ctr" defTabSz="821531"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000000"/>
        </a:solidFill>
        <a:effectLst/>
        <a:uFillTx/>
        <a:latin typeface="+mj-lt"/>
        <a:ea typeface="+mj-ea"/>
        <a:cs typeface="+mj-cs"/>
        <a:sym typeface="Helvetica"/>
      </a:defRPr>
    </a:lvl7pPr>
    <a:lvl8pPr marL="0" marR="0" indent="1600200" algn="ctr" defTabSz="821531"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000000"/>
        </a:solidFill>
        <a:effectLst/>
        <a:uFillTx/>
        <a:latin typeface="+mj-lt"/>
        <a:ea typeface="+mj-ea"/>
        <a:cs typeface="+mj-cs"/>
        <a:sym typeface="Helvetica"/>
      </a:defRPr>
    </a:lvl8pPr>
    <a:lvl9pPr marL="0" marR="0" indent="1828800" algn="ctr" defTabSz="821531"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000000"/>
        </a:solidFill>
        <a:effectLst/>
        <a:uFillTx/>
        <a:latin typeface="+mj-lt"/>
        <a:ea typeface="+mj-ea"/>
        <a:cs typeface="+mj-cs"/>
        <a:sym typeface="Helvetica"/>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b="def" i="def"/>
      <a:tcStyle>
        <a:tcBdr/>
        <a:fill>
          <a:solidFill>
            <a:srgbClr val="E3E5E8"/>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b="def" i="def"/>
      <a:tcStyle>
        <a:tcBdr/>
        <a:fill>
          <a:solidFill>
            <a:srgbClr val="E1E0DA"/>
          </a:solidFill>
        </a:fill>
      </a:tcStyle>
    </a:band2H>
    <a:firstCol>
      <a:tcTxStyle b="on" i="off">
        <a:fontRef idx="maj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Ref idx="maj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b="def" i="def"/>
      <a:tcStyle>
        <a:tcBdr/>
        <a:fill>
          <a:solidFill>
            <a:srgbClr val="C3C2C2"/>
          </a:solidFill>
        </a:fill>
      </a:tcStyle>
    </a:band2H>
    <a:firstCol>
      <a:tcTxStyle b="on" i="off">
        <a:fontRef idx="maj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Ref idx="maj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Ref idx="maj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b="def" i="def"/>
      <a:tcStyle>
        <a:tcBdr/>
        <a:fill>
          <a:solidFill>
            <a:srgbClr val="DCE5E6"/>
          </a:solidFill>
        </a:fill>
      </a:tcStyle>
    </a:band2H>
    <a:firstCol>
      <a:tcTxStyle b="on" i="off">
        <a:fontRef idx="maj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Ref idx="maj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Ref idx="maj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b="def" i="def"/>
      <a:tcStyle>
        <a:tcBdr/>
        <a:fill>
          <a:solidFill>
            <a:srgbClr val="DEDEDF"/>
          </a:solidFill>
        </a:fill>
      </a:tcStyle>
    </a:band2H>
    <a:firstCol>
      <a:tcTxStyle b="on" i="off">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b="def" i="def"/>
      <a:tcStyle>
        <a:tcBdr/>
        <a:fill>
          <a:solidFill>
            <a:srgbClr val="EDEEEE"/>
          </a:solidFill>
        </a:fill>
      </a:tcStyle>
    </a:band2H>
    <a:firstCol>
      <a:tcTxStyle b="on" i="off">
        <a:fontRef idx="major">
          <a:srgbClr val="000000"/>
        </a:fontRef>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Ref idx="maj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Ref idx="maj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34" name="Shape 134"/>
          <p:cNvSpPr/>
          <p:nvPr>
            <p:ph type="sldImg"/>
          </p:nvPr>
        </p:nvSpPr>
        <p:spPr>
          <a:xfrm>
            <a:off x="1143000" y="685800"/>
            <a:ext cx="4572000" cy="3429000"/>
          </a:xfrm>
          <a:prstGeom prst="rect">
            <a:avLst/>
          </a:prstGeom>
        </p:spPr>
        <p:txBody>
          <a:bodyPr/>
          <a:lstStyle/>
          <a:p>
            <a:pPr/>
          </a:p>
        </p:txBody>
      </p:sp>
      <p:sp>
        <p:nvSpPr>
          <p:cNvPr id="135" name="Shape 135"/>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25000"/>
      </a:lnSpc>
      <a:defRPr sz="2400">
        <a:latin typeface="Avenir Roman"/>
        <a:ea typeface="Avenir Roman"/>
        <a:cs typeface="Avenir Roman"/>
        <a:sym typeface="Avenir Roman"/>
      </a:defRPr>
    </a:lvl1pPr>
    <a:lvl2pPr indent="228600" defTabSz="457200" latinLnBrk="0">
      <a:lnSpc>
        <a:spcPct val="125000"/>
      </a:lnSpc>
      <a:defRPr sz="2400">
        <a:latin typeface="Avenir Roman"/>
        <a:ea typeface="Avenir Roman"/>
        <a:cs typeface="Avenir Roman"/>
        <a:sym typeface="Avenir Roman"/>
      </a:defRPr>
    </a:lvl2pPr>
    <a:lvl3pPr indent="457200" defTabSz="457200" latinLnBrk="0">
      <a:lnSpc>
        <a:spcPct val="125000"/>
      </a:lnSpc>
      <a:defRPr sz="2400">
        <a:latin typeface="Avenir Roman"/>
        <a:ea typeface="Avenir Roman"/>
        <a:cs typeface="Avenir Roman"/>
        <a:sym typeface="Avenir Roman"/>
      </a:defRPr>
    </a:lvl3pPr>
    <a:lvl4pPr indent="685800" defTabSz="457200" latinLnBrk="0">
      <a:lnSpc>
        <a:spcPct val="125000"/>
      </a:lnSpc>
      <a:defRPr sz="2400">
        <a:latin typeface="Avenir Roman"/>
        <a:ea typeface="Avenir Roman"/>
        <a:cs typeface="Avenir Roman"/>
        <a:sym typeface="Avenir Roman"/>
      </a:defRPr>
    </a:lvl4pPr>
    <a:lvl5pPr indent="914400" defTabSz="457200" latinLnBrk="0">
      <a:lnSpc>
        <a:spcPct val="125000"/>
      </a:lnSpc>
      <a:defRPr sz="2400">
        <a:latin typeface="Avenir Roman"/>
        <a:ea typeface="Avenir Roman"/>
        <a:cs typeface="Avenir Roman"/>
        <a:sym typeface="Avenir Roman"/>
      </a:defRPr>
    </a:lvl5pPr>
    <a:lvl6pPr indent="1143000" defTabSz="457200" latinLnBrk="0">
      <a:lnSpc>
        <a:spcPct val="125000"/>
      </a:lnSpc>
      <a:defRPr sz="2400">
        <a:latin typeface="Avenir Roman"/>
        <a:ea typeface="Avenir Roman"/>
        <a:cs typeface="Avenir Roman"/>
        <a:sym typeface="Avenir Roman"/>
      </a:defRPr>
    </a:lvl6pPr>
    <a:lvl7pPr indent="1371600" defTabSz="457200" latinLnBrk="0">
      <a:lnSpc>
        <a:spcPct val="125000"/>
      </a:lnSpc>
      <a:defRPr sz="2400">
        <a:latin typeface="Avenir Roman"/>
        <a:ea typeface="Avenir Roman"/>
        <a:cs typeface="Avenir Roman"/>
        <a:sym typeface="Avenir Roman"/>
      </a:defRPr>
    </a:lvl7pPr>
    <a:lvl8pPr indent="1600200" defTabSz="457200" latinLnBrk="0">
      <a:lnSpc>
        <a:spcPct val="125000"/>
      </a:lnSpc>
      <a:defRPr sz="2400">
        <a:latin typeface="Avenir Roman"/>
        <a:ea typeface="Avenir Roman"/>
        <a:cs typeface="Avenir Roman"/>
        <a:sym typeface="Avenir Roman"/>
      </a:defRPr>
    </a:lvl8pPr>
    <a:lvl9pPr indent="1828800" defTabSz="457200" latinLnBrk="0">
      <a:lnSpc>
        <a:spcPct val="125000"/>
      </a:lnSpc>
      <a:defRPr sz="2400">
        <a:latin typeface="Avenir Roman"/>
        <a:ea typeface="Avenir Roman"/>
        <a:cs typeface="Avenir Roman"/>
        <a:sym typeface="Avenir Roman"/>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amp; Subtitle">
    <p:spTree>
      <p:nvGrpSpPr>
        <p:cNvPr id="1" name=""/>
        <p:cNvGrpSpPr/>
        <p:nvPr/>
      </p:nvGrpSpPr>
      <p:grpSpPr>
        <a:xfrm>
          <a:off x="0" y="0"/>
          <a:ext cx="0" cy="0"/>
          <a:chOff x="0" y="0"/>
          <a:chExt cx="0" cy="0"/>
        </a:xfrm>
      </p:grpSpPr>
      <p:sp>
        <p:nvSpPr>
          <p:cNvPr id="11" name="Title Text"/>
          <p:cNvSpPr txBox="1"/>
          <p:nvPr>
            <p:ph type="title"/>
          </p:nvPr>
        </p:nvSpPr>
        <p:spPr>
          <a:xfrm>
            <a:off x="635000" y="2303859"/>
            <a:ext cx="23114000" cy="4643438"/>
          </a:xfrm>
          <a:prstGeom prst="rect">
            <a:avLst/>
          </a:prstGeom>
        </p:spPr>
        <p:txBody>
          <a:bodyPr anchor="b"/>
          <a:lstStyle/>
          <a:p>
            <a:pPr/>
            <a:r>
              <a:t>Title Text</a:t>
            </a:r>
          </a:p>
        </p:txBody>
      </p:sp>
      <p:sp>
        <p:nvSpPr>
          <p:cNvPr id="12" name="Body Level One…"/>
          <p:cNvSpPr txBox="1"/>
          <p:nvPr>
            <p:ph type="body" sz="quarter" idx="1"/>
          </p:nvPr>
        </p:nvSpPr>
        <p:spPr>
          <a:xfrm>
            <a:off x="4833937" y="7072312"/>
            <a:ext cx="14716126" cy="1589485"/>
          </a:xfrm>
          <a:prstGeom prst="rect">
            <a:avLst/>
          </a:prstGeom>
        </p:spPr>
        <p:txBody>
          <a:bodyPr anchor="t"/>
          <a:lstStyle>
            <a:lvl1pPr marL="0" indent="0" algn="ctr">
              <a:buSzTx/>
              <a:buNone/>
              <a:defRPr sz="4400"/>
            </a:lvl1pPr>
            <a:lvl2pPr marL="0" indent="228600" algn="ctr">
              <a:buSzTx/>
              <a:buNone/>
              <a:defRPr sz="4400"/>
            </a:lvl2pPr>
            <a:lvl3pPr marL="0" indent="457200" algn="ctr">
              <a:buSzTx/>
              <a:buNone/>
              <a:defRPr sz="4400"/>
            </a:lvl3pPr>
            <a:lvl4pPr marL="0" indent="685800" algn="ctr">
              <a:buSzTx/>
              <a:buNone/>
              <a:defRPr sz="4400"/>
            </a:lvl4pPr>
            <a:lvl5pPr marL="0" indent="914400" algn="ctr">
              <a:buSzTx/>
              <a:buNone/>
              <a:defRPr sz="4400"/>
            </a:lvl5pPr>
          </a:lstStyle>
          <a:p>
            <a:pPr/>
            <a:r>
              <a:t>Body Level One</a:t>
            </a:r>
          </a:p>
          <a:p>
            <a:pPr lvl="1"/>
            <a:r>
              <a:t>Body Level Two</a:t>
            </a:r>
          </a:p>
          <a:p>
            <a:pPr lvl="2"/>
            <a:r>
              <a:t>Body Level Three</a:t>
            </a:r>
          </a:p>
          <a:p>
            <a:pPr lvl="3"/>
            <a:r>
              <a:t>Body Level Four</a:t>
            </a:r>
          </a:p>
          <a:p>
            <a:pPr lvl="4"/>
            <a:r>
              <a:t>Body Level Five</a:t>
            </a:r>
          </a:p>
        </p:txBody>
      </p:sp>
      <p:sp>
        <p:nvSpPr>
          <p:cNvPr id="1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3 Up">
    <p:spTree>
      <p:nvGrpSpPr>
        <p:cNvPr id="1" name=""/>
        <p:cNvGrpSpPr/>
        <p:nvPr/>
      </p:nvGrpSpPr>
      <p:grpSpPr>
        <a:xfrm>
          <a:off x="0" y="0"/>
          <a:ext cx="0" cy="0"/>
          <a:chOff x="0" y="0"/>
          <a:chExt cx="0" cy="0"/>
        </a:xfrm>
      </p:grpSpPr>
      <p:sp>
        <p:nvSpPr>
          <p:cNvPr id="93" name="Image"/>
          <p:cNvSpPr/>
          <p:nvPr>
            <p:ph type="pic" idx="21"/>
          </p:nvPr>
        </p:nvSpPr>
        <p:spPr>
          <a:xfrm>
            <a:off x="-291704" y="1250156"/>
            <a:ext cx="16841392" cy="11227594"/>
          </a:xfrm>
          <a:prstGeom prst="rect">
            <a:avLst/>
          </a:prstGeom>
        </p:spPr>
        <p:txBody>
          <a:bodyPr lIns="91439" tIns="45719" rIns="91439" bIns="45719" anchor="t">
            <a:noAutofit/>
          </a:bodyPr>
          <a:lstStyle/>
          <a:p>
            <a:pPr/>
          </a:p>
        </p:txBody>
      </p:sp>
      <p:sp>
        <p:nvSpPr>
          <p:cNvPr id="94" name="Image"/>
          <p:cNvSpPr/>
          <p:nvPr>
            <p:ph type="pic" sz="quarter" idx="22"/>
          </p:nvPr>
        </p:nvSpPr>
        <p:spPr>
          <a:xfrm>
            <a:off x="12442031" y="7069144"/>
            <a:ext cx="8518923" cy="5682241"/>
          </a:xfrm>
          <a:prstGeom prst="rect">
            <a:avLst/>
          </a:prstGeom>
        </p:spPr>
        <p:txBody>
          <a:bodyPr lIns="91439" tIns="45719" rIns="91439" bIns="45719" anchor="t">
            <a:noAutofit/>
          </a:bodyPr>
          <a:lstStyle/>
          <a:p>
            <a:pPr/>
          </a:p>
        </p:txBody>
      </p:sp>
      <p:sp>
        <p:nvSpPr>
          <p:cNvPr id="95" name="Image"/>
          <p:cNvSpPr/>
          <p:nvPr>
            <p:ph type="pic" sz="quarter" idx="23"/>
          </p:nvPr>
        </p:nvSpPr>
        <p:spPr>
          <a:xfrm>
            <a:off x="12192000" y="1246988"/>
            <a:ext cx="8251032" cy="5500689"/>
          </a:xfrm>
          <a:prstGeom prst="rect">
            <a:avLst/>
          </a:prstGeom>
        </p:spPr>
        <p:txBody>
          <a:bodyPr lIns="91439" tIns="45719" rIns="91439" bIns="45719" anchor="t">
            <a:noAutofit/>
          </a:bodyPr>
          <a:lstStyle/>
          <a:p>
            <a:pPr/>
          </a:p>
        </p:txBody>
      </p:sp>
      <p:sp>
        <p:nvSpPr>
          <p:cNvPr id="9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spTree>
      <p:nvGrpSpPr>
        <p:cNvPr id="1" name=""/>
        <p:cNvGrpSpPr/>
        <p:nvPr/>
      </p:nvGrpSpPr>
      <p:grpSpPr>
        <a:xfrm>
          <a:off x="0" y="0"/>
          <a:ext cx="0" cy="0"/>
          <a:chOff x="0" y="0"/>
          <a:chExt cx="0" cy="0"/>
        </a:xfrm>
      </p:grpSpPr>
      <p:sp>
        <p:nvSpPr>
          <p:cNvPr id="103" name="–Johnny Appleseed"/>
          <p:cNvSpPr txBox="1"/>
          <p:nvPr>
            <p:ph type="body" sz="quarter" idx="21"/>
          </p:nvPr>
        </p:nvSpPr>
        <p:spPr>
          <a:xfrm>
            <a:off x="4833937" y="8947546"/>
            <a:ext cx="14716126" cy="660798"/>
          </a:xfrm>
          <a:prstGeom prst="rect">
            <a:avLst/>
          </a:prstGeom>
        </p:spPr>
        <p:txBody>
          <a:bodyPr anchor="t">
            <a:spAutoFit/>
          </a:bodyPr>
          <a:lstStyle>
            <a:lvl1pPr marL="0" indent="0" algn="ctr">
              <a:buSzTx/>
              <a:buNone/>
              <a:defRPr sz="3200">
                <a:latin typeface="+mj-lt"/>
                <a:ea typeface="+mj-ea"/>
                <a:cs typeface="+mj-cs"/>
                <a:sym typeface="Helvetica"/>
              </a:defRPr>
            </a:lvl1pPr>
          </a:lstStyle>
          <a:p>
            <a:pPr/>
            <a:r>
              <a:t>–Johnny Appleseed</a:t>
            </a:r>
          </a:p>
        </p:txBody>
      </p:sp>
      <p:sp>
        <p:nvSpPr>
          <p:cNvPr id="104" name="“Type a quote here.”"/>
          <p:cNvSpPr txBox="1"/>
          <p:nvPr>
            <p:ph type="body" sz="quarter" idx="22"/>
          </p:nvPr>
        </p:nvSpPr>
        <p:spPr>
          <a:xfrm>
            <a:off x="4833937" y="6000353"/>
            <a:ext cx="14716126" cy="965201"/>
          </a:xfrm>
          <a:prstGeom prst="rect">
            <a:avLst/>
          </a:prstGeom>
        </p:spPr>
        <p:txBody>
          <a:bodyPr>
            <a:spAutoFit/>
          </a:bodyPr>
          <a:lstStyle>
            <a:lvl1pPr marL="0" indent="0" algn="ctr">
              <a:buSzTx/>
              <a:buNone/>
              <a:defRPr sz="5200"/>
            </a:lvl1pPr>
          </a:lstStyle>
          <a:p>
            <a:pPr/>
            <a:r>
              <a:t>“Type a quote here.” </a:t>
            </a:r>
          </a:p>
        </p:txBody>
      </p:sp>
      <p:sp>
        <p:nvSpPr>
          <p:cNvPr id="10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spTree>
      <p:nvGrpSpPr>
        <p:cNvPr id="1" name=""/>
        <p:cNvGrpSpPr/>
        <p:nvPr/>
      </p:nvGrpSpPr>
      <p:grpSpPr>
        <a:xfrm>
          <a:off x="0" y="0"/>
          <a:ext cx="0" cy="0"/>
          <a:chOff x="0" y="0"/>
          <a:chExt cx="0" cy="0"/>
        </a:xfrm>
      </p:grpSpPr>
      <p:sp>
        <p:nvSpPr>
          <p:cNvPr id="112" name="Image"/>
          <p:cNvSpPr/>
          <p:nvPr>
            <p:ph type="pic" idx="21"/>
          </p:nvPr>
        </p:nvSpPr>
        <p:spPr>
          <a:xfrm>
            <a:off x="1905000" y="0"/>
            <a:ext cx="20563290" cy="13716000"/>
          </a:xfrm>
          <a:prstGeom prst="rect">
            <a:avLst/>
          </a:prstGeom>
        </p:spPr>
        <p:txBody>
          <a:bodyPr lIns="91439" tIns="45719" rIns="91439" bIns="45719" anchor="t">
            <a:noAutofit/>
          </a:bodyPr>
          <a:lstStyle/>
          <a:p>
            <a:pPr/>
          </a:p>
        </p:txBody>
      </p:sp>
      <p:sp>
        <p:nvSpPr>
          <p:cNvPr id="11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2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127" name="Body Level One…"/>
          <p:cNvSpPr txBox="1"/>
          <p:nvPr>
            <p:ph type="body" sz="half" idx="1"/>
          </p:nvPr>
        </p:nvSpPr>
        <p:spPr>
          <a:xfrm>
            <a:off x="635000" y="635000"/>
            <a:ext cx="10160642" cy="12446000"/>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12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Top">
    <p:spTree>
      <p:nvGrpSpPr>
        <p:cNvPr id="1" name=""/>
        <p:cNvGrpSpPr/>
        <p:nvPr/>
      </p:nvGrpSpPr>
      <p:grpSpPr>
        <a:xfrm>
          <a:off x="0" y="0"/>
          <a:ext cx="0" cy="0"/>
          <a:chOff x="0" y="0"/>
          <a:chExt cx="0" cy="0"/>
        </a:xfrm>
      </p:grpSpPr>
      <p:sp>
        <p:nvSpPr>
          <p:cNvPr id="20" name="Title Text"/>
          <p:cNvSpPr txBox="1"/>
          <p:nvPr>
            <p:ph type="title"/>
          </p:nvPr>
        </p:nvSpPr>
        <p:spPr>
          <a:prstGeom prst="rect">
            <a:avLst/>
          </a:prstGeom>
        </p:spPr>
        <p:txBody>
          <a:bodyPr/>
          <a:lstStyle/>
          <a:p>
            <a:pPr/>
            <a:r>
              <a:t>Title Text</a:t>
            </a:r>
          </a:p>
        </p:txBody>
      </p:sp>
      <p:sp>
        <p:nvSpPr>
          <p:cNvPr id="2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Center">
    <p:spTree>
      <p:nvGrpSpPr>
        <p:cNvPr id="1" name=""/>
        <p:cNvGrpSpPr/>
        <p:nvPr/>
      </p:nvGrpSpPr>
      <p:grpSpPr>
        <a:xfrm>
          <a:off x="0" y="0"/>
          <a:ext cx="0" cy="0"/>
          <a:chOff x="0" y="0"/>
          <a:chExt cx="0" cy="0"/>
        </a:xfrm>
      </p:grpSpPr>
      <p:sp>
        <p:nvSpPr>
          <p:cNvPr id="28" name="Title Text"/>
          <p:cNvSpPr txBox="1"/>
          <p:nvPr>
            <p:ph type="title"/>
          </p:nvPr>
        </p:nvSpPr>
        <p:spPr>
          <a:xfrm>
            <a:off x="635000" y="4536281"/>
            <a:ext cx="23114000" cy="4643438"/>
          </a:xfrm>
          <a:prstGeom prst="rect">
            <a:avLst/>
          </a:prstGeom>
        </p:spPr>
        <p:txBody>
          <a:bodyPr/>
          <a:lstStyle/>
          <a:p>
            <a:pPr/>
            <a:r>
              <a:t>Title Text</a:t>
            </a:r>
          </a:p>
        </p:txBody>
      </p:sp>
      <p:sp>
        <p:nvSpPr>
          <p:cNvPr id="2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36" name="Title Text"/>
          <p:cNvSpPr txBox="1"/>
          <p:nvPr>
            <p:ph type="title"/>
          </p:nvPr>
        </p:nvSpPr>
        <p:spPr>
          <a:prstGeom prst="rect">
            <a:avLst/>
          </a:prstGeom>
        </p:spPr>
        <p:txBody>
          <a:bodyPr/>
          <a:lstStyle/>
          <a:p>
            <a:pPr/>
            <a:r>
              <a:t>Title Text</a:t>
            </a:r>
          </a:p>
        </p:txBody>
      </p:sp>
      <p:sp>
        <p:nvSpPr>
          <p:cNvPr id="37"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3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 Left">
    <p:spTree>
      <p:nvGrpSpPr>
        <p:cNvPr id="1" name=""/>
        <p:cNvGrpSpPr/>
        <p:nvPr/>
      </p:nvGrpSpPr>
      <p:grpSpPr>
        <a:xfrm>
          <a:off x="0" y="0"/>
          <a:ext cx="0" cy="0"/>
          <a:chOff x="0" y="0"/>
          <a:chExt cx="0" cy="0"/>
        </a:xfrm>
      </p:grpSpPr>
      <p:sp>
        <p:nvSpPr>
          <p:cNvPr id="45" name="Line"/>
          <p:cNvSpPr/>
          <p:nvPr/>
        </p:nvSpPr>
        <p:spPr>
          <a:xfrm>
            <a:off x="3958828" y="2768203"/>
            <a:ext cx="16466344" cy="128"/>
          </a:xfrm>
          <a:prstGeom prst="line">
            <a:avLst/>
          </a:prstGeom>
          <a:ln w="12700">
            <a:solidFill>
              <a:srgbClr val="9A9A9A"/>
            </a:solidFill>
            <a:miter lim="400000"/>
          </a:ln>
        </p:spPr>
        <p:txBody>
          <a:bodyPr lIns="71437" tIns="71437" rIns="71437" bIns="71437" anchor="ctr"/>
          <a:lstStyle/>
          <a:p>
            <a:pPr algn="l" defTabSz="642937">
              <a:defRPr sz="1600"/>
            </a:pPr>
          </a:p>
        </p:txBody>
      </p:sp>
      <p:sp>
        <p:nvSpPr>
          <p:cNvPr id="46" name="Title Text"/>
          <p:cNvSpPr txBox="1"/>
          <p:nvPr>
            <p:ph type="title"/>
          </p:nvPr>
        </p:nvSpPr>
        <p:spPr>
          <a:xfrm>
            <a:off x="635000" y="464343"/>
            <a:ext cx="23114000" cy="1964532"/>
          </a:xfrm>
          <a:prstGeom prst="rect">
            <a:avLst/>
          </a:prstGeom>
        </p:spPr>
        <p:txBody>
          <a:bodyPr anchor="b">
            <a:noAutofit/>
          </a:bodyPr>
          <a:lstStyle/>
          <a:p>
            <a:pPr/>
            <a:r>
              <a:t>Title Text</a:t>
            </a:r>
          </a:p>
        </p:txBody>
      </p:sp>
      <p:sp>
        <p:nvSpPr>
          <p:cNvPr id="47" name="Body Level One…"/>
          <p:cNvSpPr txBox="1"/>
          <p:nvPr>
            <p:ph type="body" sz="half" idx="1"/>
          </p:nvPr>
        </p:nvSpPr>
        <p:spPr>
          <a:xfrm>
            <a:off x="635000" y="3268265"/>
            <a:ext cx="12700000" cy="9525001"/>
          </a:xfrm>
          <a:prstGeom prst="rect">
            <a:avLst/>
          </a:prstGeom>
        </p:spPr>
        <p:txBody>
          <a:bodyPr anchor="t">
            <a:noAutofit/>
          </a:bodyPr>
          <a:lstStyle>
            <a:lvl1pPr marL="369276" indent="-369276">
              <a:buSzPct val="100000"/>
              <a:defRPr sz="3600">
                <a:solidFill>
                  <a:srgbClr val="747474"/>
                </a:solidFill>
                <a:latin typeface="Helvetica Neue"/>
                <a:ea typeface="Helvetica Neue"/>
                <a:cs typeface="Helvetica Neue"/>
                <a:sym typeface="Helvetica Neue"/>
              </a:defRPr>
            </a:lvl1pPr>
            <a:lvl2pPr marL="813776" indent="-369276">
              <a:buSzPct val="100000"/>
              <a:defRPr sz="3600">
                <a:solidFill>
                  <a:srgbClr val="747474"/>
                </a:solidFill>
                <a:latin typeface="Helvetica Neue"/>
                <a:ea typeface="Helvetica Neue"/>
                <a:cs typeface="Helvetica Neue"/>
                <a:sym typeface="Helvetica Neue"/>
              </a:defRPr>
            </a:lvl2pPr>
            <a:lvl3pPr marL="1258276" indent="-369276">
              <a:buSzPct val="100000"/>
              <a:defRPr sz="3600">
                <a:solidFill>
                  <a:srgbClr val="747474"/>
                </a:solidFill>
                <a:latin typeface="Helvetica Neue"/>
                <a:ea typeface="Helvetica Neue"/>
                <a:cs typeface="Helvetica Neue"/>
                <a:sym typeface="Helvetica Neue"/>
              </a:defRPr>
            </a:lvl3pPr>
            <a:lvl4pPr marL="1702776" indent="-369276">
              <a:buSzPct val="100000"/>
              <a:defRPr sz="3600">
                <a:solidFill>
                  <a:srgbClr val="747474"/>
                </a:solidFill>
                <a:latin typeface="Helvetica Neue"/>
                <a:ea typeface="Helvetica Neue"/>
                <a:cs typeface="Helvetica Neue"/>
                <a:sym typeface="Helvetica Neue"/>
              </a:defRPr>
            </a:lvl4pPr>
            <a:lvl5pPr marL="2147276" indent="-369276">
              <a:buSzPct val="100000"/>
              <a:defRPr sz="3600">
                <a:solidFill>
                  <a:srgbClr val="747474"/>
                </a:solidFill>
                <a:latin typeface="Helvetica Neue"/>
                <a:ea typeface="Helvetica Neue"/>
                <a:cs typeface="Helvetica Neue"/>
                <a:sym typeface="Helvetica Neue"/>
              </a:defRPr>
            </a:lvl5pPr>
          </a:lstStyle>
          <a:p>
            <a:pPr/>
            <a:r>
              <a:t>Body Level One</a:t>
            </a:r>
          </a:p>
          <a:p>
            <a:pPr lvl="1"/>
            <a:r>
              <a:t>Body Level Two</a:t>
            </a:r>
          </a:p>
          <a:p>
            <a:pPr lvl="2"/>
            <a:r>
              <a:t>Body Level Three</a:t>
            </a:r>
          </a:p>
          <a:p>
            <a:pPr lvl="3"/>
            <a:r>
              <a:t>Body Level Four</a:t>
            </a:r>
          </a:p>
          <a:p>
            <a:pPr lvl="4"/>
            <a:r>
              <a:t>Body Level Five</a:t>
            </a:r>
          </a:p>
        </p:txBody>
      </p:sp>
      <p:sp>
        <p:nvSpPr>
          <p:cNvPr id="48" name="Slide Number"/>
          <p:cNvSpPr txBox="1"/>
          <p:nvPr>
            <p:ph type="sldNum" sz="quarter" idx="2"/>
          </p:nvPr>
        </p:nvSpPr>
        <p:spPr>
          <a:xfrm>
            <a:off x="20329146" y="12930187"/>
            <a:ext cx="409779" cy="415875"/>
          </a:xfrm>
          <a:prstGeom prst="rect">
            <a:avLst/>
          </a:prstGeom>
        </p:spPr>
        <p:txBody>
          <a:bodyPr>
            <a:spAutoFit/>
          </a:bodyPr>
          <a:lstStyle>
            <a:lvl1pPr algn="r">
              <a:defRPr sz="1800">
                <a:latin typeface="Helvetica Neue"/>
                <a:ea typeface="Helvetica Neue"/>
                <a:cs typeface="Helvetica Neue"/>
                <a:sym typeface="Helvetica Neue"/>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Horizontal">
    <p:spTree>
      <p:nvGrpSpPr>
        <p:cNvPr id="1" name=""/>
        <p:cNvGrpSpPr/>
        <p:nvPr/>
      </p:nvGrpSpPr>
      <p:grpSpPr>
        <a:xfrm>
          <a:off x="0" y="0"/>
          <a:ext cx="0" cy="0"/>
          <a:chOff x="0" y="0"/>
          <a:chExt cx="0" cy="0"/>
        </a:xfrm>
      </p:grpSpPr>
      <p:sp>
        <p:nvSpPr>
          <p:cNvPr id="55" name="Image"/>
          <p:cNvSpPr/>
          <p:nvPr>
            <p:ph type="pic" sz="half" idx="21"/>
          </p:nvPr>
        </p:nvSpPr>
        <p:spPr>
          <a:xfrm>
            <a:off x="5307210" y="892968"/>
            <a:ext cx="13751720" cy="9172589"/>
          </a:xfrm>
          <a:prstGeom prst="rect">
            <a:avLst/>
          </a:prstGeom>
        </p:spPr>
        <p:txBody>
          <a:bodyPr lIns="91439" tIns="45719" rIns="91439" bIns="45719" anchor="t">
            <a:noAutofit/>
          </a:bodyPr>
          <a:lstStyle/>
          <a:p>
            <a:pPr/>
          </a:p>
        </p:txBody>
      </p:sp>
      <p:sp>
        <p:nvSpPr>
          <p:cNvPr id="56" name="Title Text"/>
          <p:cNvSpPr txBox="1"/>
          <p:nvPr>
            <p:ph type="title"/>
          </p:nvPr>
        </p:nvSpPr>
        <p:spPr>
          <a:xfrm>
            <a:off x="4833937" y="9447609"/>
            <a:ext cx="14716126" cy="2000251"/>
          </a:xfrm>
          <a:prstGeom prst="rect">
            <a:avLst/>
          </a:prstGeom>
        </p:spPr>
        <p:txBody>
          <a:bodyPr anchor="b"/>
          <a:lstStyle/>
          <a:p>
            <a:pPr/>
            <a:r>
              <a:t>Title Text</a:t>
            </a:r>
          </a:p>
        </p:txBody>
      </p:sp>
      <p:sp>
        <p:nvSpPr>
          <p:cNvPr id="57" name="Body Level One…"/>
          <p:cNvSpPr txBox="1"/>
          <p:nvPr>
            <p:ph type="body" sz="quarter" idx="1"/>
          </p:nvPr>
        </p:nvSpPr>
        <p:spPr>
          <a:xfrm>
            <a:off x="4833937" y="11519296"/>
            <a:ext cx="14716126" cy="1589486"/>
          </a:xfrm>
          <a:prstGeom prst="rect">
            <a:avLst/>
          </a:prstGeom>
        </p:spPr>
        <p:txBody>
          <a:bodyPr anchor="t"/>
          <a:lstStyle>
            <a:lvl1pPr marL="0" indent="0" algn="ctr">
              <a:buSzTx/>
              <a:buNone/>
              <a:defRPr sz="4400"/>
            </a:lvl1pPr>
            <a:lvl2pPr marL="0" indent="228600" algn="ctr">
              <a:buSzTx/>
              <a:buNone/>
              <a:defRPr sz="4400"/>
            </a:lvl2pPr>
            <a:lvl3pPr marL="0" indent="457200" algn="ctr">
              <a:buSzTx/>
              <a:buNone/>
              <a:defRPr sz="4400"/>
            </a:lvl3pPr>
            <a:lvl4pPr marL="0" indent="685800" algn="ctr">
              <a:buSzTx/>
              <a:buNone/>
              <a:defRPr sz="4400"/>
            </a:lvl4pPr>
            <a:lvl5pPr marL="0" indent="914400" algn="ctr">
              <a:buSzTx/>
              <a:buNone/>
              <a:defRPr sz="4400"/>
            </a:lvl5pPr>
          </a:lstStyle>
          <a:p>
            <a:pPr/>
            <a:r>
              <a:t>Body Level One</a:t>
            </a:r>
          </a:p>
          <a:p>
            <a:pPr lvl="1"/>
            <a:r>
              <a:t>Body Level Two</a:t>
            </a:r>
          </a:p>
          <a:p>
            <a:pPr lvl="2"/>
            <a:r>
              <a:t>Body Level Three</a:t>
            </a:r>
          </a:p>
          <a:p>
            <a:pPr lvl="3"/>
            <a:r>
              <a:t>Body Level Four</a:t>
            </a:r>
          </a:p>
          <a:p>
            <a:pPr lvl="4"/>
            <a:r>
              <a:t>Body Level Five</a:t>
            </a:r>
          </a:p>
        </p:txBody>
      </p:sp>
      <p:sp>
        <p:nvSpPr>
          <p:cNvPr id="58" name="Slide Number"/>
          <p:cNvSpPr txBox="1"/>
          <p:nvPr>
            <p:ph type="sldNum" sz="quarter" idx="2"/>
          </p:nvPr>
        </p:nvSpPr>
        <p:spPr>
          <a:xfrm>
            <a:off x="11935814" y="13001625"/>
            <a:ext cx="494513" cy="511175"/>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Vertical">
    <p:spTree>
      <p:nvGrpSpPr>
        <p:cNvPr id="1" name=""/>
        <p:cNvGrpSpPr/>
        <p:nvPr/>
      </p:nvGrpSpPr>
      <p:grpSpPr>
        <a:xfrm>
          <a:off x="0" y="0"/>
          <a:ext cx="0" cy="0"/>
          <a:chOff x="0" y="0"/>
          <a:chExt cx="0" cy="0"/>
        </a:xfrm>
      </p:grpSpPr>
      <p:sp>
        <p:nvSpPr>
          <p:cNvPr id="65" name="Image"/>
          <p:cNvSpPr/>
          <p:nvPr>
            <p:ph type="pic" idx="21"/>
          </p:nvPr>
        </p:nvSpPr>
        <p:spPr>
          <a:xfrm>
            <a:off x="6869906" y="892968"/>
            <a:ext cx="17377173" cy="11584782"/>
          </a:xfrm>
          <a:prstGeom prst="rect">
            <a:avLst/>
          </a:prstGeom>
        </p:spPr>
        <p:txBody>
          <a:bodyPr lIns="91439" tIns="45719" rIns="91439" bIns="45719" anchor="t">
            <a:noAutofit/>
          </a:bodyPr>
          <a:lstStyle/>
          <a:p>
            <a:pPr/>
          </a:p>
        </p:txBody>
      </p:sp>
      <p:sp>
        <p:nvSpPr>
          <p:cNvPr id="66" name="Title Text"/>
          <p:cNvSpPr txBox="1"/>
          <p:nvPr>
            <p:ph type="title"/>
          </p:nvPr>
        </p:nvSpPr>
        <p:spPr>
          <a:xfrm>
            <a:off x="4387453" y="892968"/>
            <a:ext cx="7500938" cy="5607845"/>
          </a:xfrm>
          <a:prstGeom prst="rect">
            <a:avLst/>
          </a:prstGeom>
        </p:spPr>
        <p:txBody>
          <a:bodyPr anchor="b"/>
          <a:lstStyle>
            <a:lvl1pPr>
              <a:defRPr b="0" sz="8400">
                <a:latin typeface="+mn-lt"/>
                <a:ea typeface="+mn-ea"/>
                <a:cs typeface="+mn-cs"/>
                <a:sym typeface="Helvetica Light"/>
              </a:defRPr>
            </a:lvl1pPr>
          </a:lstStyle>
          <a:p>
            <a:pPr/>
            <a:r>
              <a:t>Title Text</a:t>
            </a:r>
          </a:p>
        </p:txBody>
      </p:sp>
      <p:sp>
        <p:nvSpPr>
          <p:cNvPr id="67" name="Body Level One…"/>
          <p:cNvSpPr txBox="1"/>
          <p:nvPr>
            <p:ph type="body" sz="quarter" idx="1"/>
          </p:nvPr>
        </p:nvSpPr>
        <p:spPr>
          <a:xfrm>
            <a:off x="4387453" y="6697265"/>
            <a:ext cx="7500938" cy="5768579"/>
          </a:xfrm>
          <a:prstGeom prst="rect">
            <a:avLst/>
          </a:prstGeom>
        </p:spPr>
        <p:txBody>
          <a:bodyPr anchor="t"/>
          <a:lstStyle>
            <a:lvl1pPr marL="0" indent="0" algn="ctr">
              <a:buSzTx/>
              <a:buNone/>
              <a:defRPr sz="4400"/>
            </a:lvl1pPr>
            <a:lvl2pPr marL="0" indent="228600" algn="ctr">
              <a:buSzTx/>
              <a:buNone/>
              <a:defRPr sz="4400"/>
            </a:lvl2pPr>
            <a:lvl3pPr marL="0" indent="457200" algn="ctr">
              <a:buSzTx/>
              <a:buNone/>
              <a:defRPr sz="4400"/>
            </a:lvl3pPr>
            <a:lvl4pPr marL="0" indent="685800" algn="ctr">
              <a:buSzTx/>
              <a:buNone/>
              <a:defRPr sz="4400"/>
            </a:lvl4pPr>
            <a:lvl5pPr marL="0" indent="914400" algn="ctr">
              <a:buSzTx/>
              <a:buNone/>
              <a:defRPr sz="4400"/>
            </a:lvl5pPr>
          </a:lstStyle>
          <a:p>
            <a:pPr/>
            <a:r>
              <a:t>Body Level One</a:t>
            </a:r>
          </a:p>
          <a:p>
            <a:pPr lvl="1"/>
            <a:r>
              <a:t>Body Level Two</a:t>
            </a:r>
          </a:p>
          <a:p>
            <a:pPr lvl="2"/>
            <a:r>
              <a:t>Body Level Three</a:t>
            </a:r>
          </a:p>
          <a:p>
            <a:pPr lvl="3"/>
            <a:r>
              <a:t>Body Level Four</a:t>
            </a:r>
          </a:p>
          <a:p>
            <a:pPr lvl="4"/>
            <a:r>
              <a:t>Body Level Five</a:t>
            </a:r>
          </a:p>
        </p:txBody>
      </p:sp>
      <p:sp>
        <p:nvSpPr>
          <p:cNvPr id="6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spTree>
      <p:nvGrpSpPr>
        <p:cNvPr id="1" name=""/>
        <p:cNvGrpSpPr/>
        <p:nvPr/>
      </p:nvGrpSpPr>
      <p:grpSpPr>
        <a:xfrm>
          <a:off x="0" y="0"/>
          <a:ext cx="0" cy="0"/>
          <a:chOff x="0" y="0"/>
          <a:chExt cx="0" cy="0"/>
        </a:xfrm>
      </p:grpSpPr>
      <p:sp>
        <p:nvSpPr>
          <p:cNvPr id="75" name="Image"/>
          <p:cNvSpPr/>
          <p:nvPr>
            <p:ph type="pic" sz="half" idx="21"/>
          </p:nvPr>
        </p:nvSpPr>
        <p:spPr>
          <a:xfrm>
            <a:off x="9423796" y="3661171"/>
            <a:ext cx="13260587" cy="8840392"/>
          </a:xfrm>
          <a:prstGeom prst="rect">
            <a:avLst/>
          </a:prstGeom>
        </p:spPr>
        <p:txBody>
          <a:bodyPr lIns="91439" tIns="45719" rIns="91439" bIns="45719" anchor="t">
            <a:noAutofit/>
          </a:bodyPr>
          <a:lstStyle/>
          <a:p>
            <a:pPr/>
          </a:p>
        </p:txBody>
      </p:sp>
      <p:sp>
        <p:nvSpPr>
          <p:cNvPr id="76" name="Title Text"/>
          <p:cNvSpPr txBox="1"/>
          <p:nvPr>
            <p:ph type="title"/>
          </p:nvPr>
        </p:nvSpPr>
        <p:spPr>
          <a:prstGeom prst="rect">
            <a:avLst/>
          </a:prstGeom>
        </p:spPr>
        <p:txBody>
          <a:bodyPr/>
          <a:lstStyle/>
          <a:p>
            <a:pPr/>
            <a:r>
              <a:t>Title Text</a:t>
            </a:r>
          </a:p>
        </p:txBody>
      </p:sp>
      <p:sp>
        <p:nvSpPr>
          <p:cNvPr id="77" name="Body Level One…"/>
          <p:cNvSpPr txBox="1"/>
          <p:nvPr>
            <p:ph type="body" sz="quarter" idx="1"/>
          </p:nvPr>
        </p:nvSpPr>
        <p:spPr>
          <a:xfrm>
            <a:off x="4387453" y="3661171"/>
            <a:ext cx="7500938" cy="8840392"/>
          </a:xfrm>
          <a:prstGeom prst="rect">
            <a:avLst/>
          </a:prstGeom>
        </p:spPr>
        <p:txBody>
          <a:bodyPr/>
          <a:lstStyle>
            <a:lvl1pPr marL="465364" indent="-465364">
              <a:spcBef>
                <a:spcPts val="4500"/>
              </a:spcBef>
              <a:defRPr sz="3800"/>
            </a:lvl1pPr>
            <a:lvl2pPr marL="808264" indent="-465364">
              <a:spcBef>
                <a:spcPts val="4500"/>
              </a:spcBef>
              <a:defRPr sz="3800"/>
            </a:lvl2pPr>
            <a:lvl3pPr marL="1151164" indent="-465364">
              <a:spcBef>
                <a:spcPts val="4500"/>
              </a:spcBef>
              <a:defRPr sz="3800"/>
            </a:lvl3pPr>
            <a:lvl4pPr marL="1494064" indent="-465364">
              <a:spcBef>
                <a:spcPts val="4500"/>
              </a:spcBef>
              <a:defRPr sz="3800"/>
            </a:lvl4pPr>
            <a:lvl5pPr marL="1836964" indent="-465364">
              <a:spcBef>
                <a:spcPts val="4500"/>
              </a:spcBef>
              <a:defRPr sz="3800"/>
            </a:lvl5pPr>
          </a:lstStyle>
          <a:p>
            <a:pPr/>
            <a:r>
              <a:t>Body Level One</a:t>
            </a:r>
          </a:p>
          <a:p>
            <a:pPr lvl="1"/>
            <a:r>
              <a:t>Body Level Two</a:t>
            </a:r>
          </a:p>
          <a:p>
            <a:pPr lvl="2"/>
            <a:r>
              <a:t>Body Level Three</a:t>
            </a:r>
          </a:p>
          <a:p>
            <a:pPr lvl="3"/>
            <a:r>
              <a:t>Body Level Four</a:t>
            </a:r>
          </a:p>
          <a:p>
            <a:pPr lvl="4"/>
            <a:r>
              <a:t>Body Level Five</a:t>
            </a:r>
          </a:p>
        </p:txBody>
      </p:sp>
      <p:sp>
        <p:nvSpPr>
          <p:cNvPr id="7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85" name="Body Level One…"/>
          <p:cNvSpPr txBox="1"/>
          <p:nvPr>
            <p:ph type="body" idx="1"/>
          </p:nvPr>
        </p:nvSpPr>
        <p:spPr>
          <a:xfrm>
            <a:off x="4387453" y="1785937"/>
            <a:ext cx="15609094" cy="10144126"/>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8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Title Text"/>
          <p:cNvSpPr txBox="1"/>
          <p:nvPr>
            <p:ph type="title"/>
          </p:nvPr>
        </p:nvSpPr>
        <p:spPr>
          <a:xfrm>
            <a:off x="635000" y="635000"/>
            <a:ext cx="23114000" cy="2540000"/>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normAutofit fontScale="100000" lnSpcReduction="0"/>
          </a:bodyPr>
          <a:lstStyle/>
          <a:p>
            <a:pPr/>
            <a:r>
              <a:t>Title Text</a:t>
            </a:r>
          </a:p>
        </p:txBody>
      </p:sp>
      <p:sp>
        <p:nvSpPr>
          <p:cNvPr id="3" name="Body Level One…"/>
          <p:cNvSpPr txBox="1"/>
          <p:nvPr>
            <p:ph type="body" idx="1"/>
          </p:nvPr>
        </p:nvSpPr>
        <p:spPr>
          <a:xfrm>
            <a:off x="635000" y="3175000"/>
            <a:ext cx="23114000" cy="9842500"/>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11935814" y="13010554"/>
            <a:ext cx="494513" cy="511176"/>
          </a:xfrm>
          <a:prstGeom prst="rect">
            <a:avLst/>
          </a:prstGeom>
          <a:ln w="12700">
            <a:miter lim="400000"/>
          </a:ln>
        </p:spPr>
        <p:txBody>
          <a:bodyPr wrap="none" lIns="71437" tIns="71437" rIns="71437" bIns="71437">
            <a:normAutofit fontScale="100000" lnSpcReduction="0"/>
          </a:bodyPr>
          <a:lstStyle>
            <a:lvl1pPr>
              <a:defRPr sz="2400">
                <a:latin typeface="+mn-lt"/>
                <a:ea typeface="+mn-ea"/>
                <a:cs typeface="+mn-cs"/>
                <a:sym typeface="Helvetica Light"/>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transition xmlns:p14="http://schemas.microsoft.com/office/powerpoint/2010/main" spd="med" advClick="1"/>
  <p:txStyles>
    <p:titleStyle>
      <a:lvl1pPr marL="0" marR="0" indent="0" algn="ctr" defTabSz="821531" rtl="0" latinLnBrk="0">
        <a:lnSpc>
          <a:spcPct val="100000"/>
        </a:lnSpc>
        <a:spcBef>
          <a:spcPts val="0"/>
        </a:spcBef>
        <a:spcAft>
          <a:spcPts val="0"/>
        </a:spcAft>
        <a:buClrTx/>
        <a:buSzTx/>
        <a:buFontTx/>
        <a:buNone/>
        <a:tabLst/>
        <a:defRPr b="1" baseline="0" cap="none" i="0" spc="0" strike="noStrike" sz="11200" u="none">
          <a:solidFill>
            <a:srgbClr val="000000"/>
          </a:solidFill>
          <a:uFillTx/>
          <a:latin typeface="+mj-lt"/>
          <a:ea typeface="+mj-ea"/>
          <a:cs typeface="+mj-cs"/>
          <a:sym typeface="Helvetica"/>
        </a:defRPr>
      </a:lvl1pPr>
      <a:lvl2pPr marL="0" marR="0" indent="228600" algn="ctr" defTabSz="821531" rtl="0" latinLnBrk="0">
        <a:lnSpc>
          <a:spcPct val="100000"/>
        </a:lnSpc>
        <a:spcBef>
          <a:spcPts val="0"/>
        </a:spcBef>
        <a:spcAft>
          <a:spcPts val="0"/>
        </a:spcAft>
        <a:buClrTx/>
        <a:buSzTx/>
        <a:buFontTx/>
        <a:buNone/>
        <a:tabLst/>
        <a:defRPr b="1" baseline="0" cap="none" i="0" spc="0" strike="noStrike" sz="11200" u="none">
          <a:solidFill>
            <a:srgbClr val="000000"/>
          </a:solidFill>
          <a:uFillTx/>
          <a:latin typeface="+mj-lt"/>
          <a:ea typeface="+mj-ea"/>
          <a:cs typeface="+mj-cs"/>
          <a:sym typeface="Helvetica"/>
        </a:defRPr>
      </a:lvl2pPr>
      <a:lvl3pPr marL="0" marR="0" indent="457200" algn="ctr" defTabSz="821531" rtl="0" latinLnBrk="0">
        <a:lnSpc>
          <a:spcPct val="100000"/>
        </a:lnSpc>
        <a:spcBef>
          <a:spcPts val="0"/>
        </a:spcBef>
        <a:spcAft>
          <a:spcPts val="0"/>
        </a:spcAft>
        <a:buClrTx/>
        <a:buSzTx/>
        <a:buFontTx/>
        <a:buNone/>
        <a:tabLst/>
        <a:defRPr b="1" baseline="0" cap="none" i="0" spc="0" strike="noStrike" sz="11200" u="none">
          <a:solidFill>
            <a:srgbClr val="000000"/>
          </a:solidFill>
          <a:uFillTx/>
          <a:latin typeface="+mj-lt"/>
          <a:ea typeface="+mj-ea"/>
          <a:cs typeface="+mj-cs"/>
          <a:sym typeface="Helvetica"/>
        </a:defRPr>
      </a:lvl3pPr>
      <a:lvl4pPr marL="0" marR="0" indent="685800" algn="ctr" defTabSz="821531" rtl="0" latinLnBrk="0">
        <a:lnSpc>
          <a:spcPct val="100000"/>
        </a:lnSpc>
        <a:spcBef>
          <a:spcPts val="0"/>
        </a:spcBef>
        <a:spcAft>
          <a:spcPts val="0"/>
        </a:spcAft>
        <a:buClrTx/>
        <a:buSzTx/>
        <a:buFontTx/>
        <a:buNone/>
        <a:tabLst/>
        <a:defRPr b="1" baseline="0" cap="none" i="0" spc="0" strike="noStrike" sz="11200" u="none">
          <a:solidFill>
            <a:srgbClr val="000000"/>
          </a:solidFill>
          <a:uFillTx/>
          <a:latin typeface="+mj-lt"/>
          <a:ea typeface="+mj-ea"/>
          <a:cs typeface="+mj-cs"/>
          <a:sym typeface="Helvetica"/>
        </a:defRPr>
      </a:lvl4pPr>
      <a:lvl5pPr marL="0" marR="0" indent="914400" algn="ctr" defTabSz="821531" rtl="0" latinLnBrk="0">
        <a:lnSpc>
          <a:spcPct val="100000"/>
        </a:lnSpc>
        <a:spcBef>
          <a:spcPts val="0"/>
        </a:spcBef>
        <a:spcAft>
          <a:spcPts val="0"/>
        </a:spcAft>
        <a:buClrTx/>
        <a:buSzTx/>
        <a:buFontTx/>
        <a:buNone/>
        <a:tabLst/>
        <a:defRPr b="1" baseline="0" cap="none" i="0" spc="0" strike="noStrike" sz="11200" u="none">
          <a:solidFill>
            <a:srgbClr val="000000"/>
          </a:solidFill>
          <a:uFillTx/>
          <a:latin typeface="+mj-lt"/>
          <a:ea typeface="+mj-ea"/>
          <a:cs typeface="+mj-cs"/>
          <a:sym typeface="Helvetica"/>
        </a:defRPr>
      </a:lvl5pPr>
      <a:lvl6pPr marL="0" marR="0" indent="1143000" algn="ctr" defTabSz="821531" rtl="0" latinLnBrk="0">
        <a:lnSpc>
          <a:spcPct val="100000"/>
        </a:lnSpc>
        <a:spcBef>
          <a:spcPts val="0"/>
        </a:spcBef>
        <a:spcAft>
          <a:spcPts val="0"/>
        </a:spcAft>
        <a:buClrTx/>
        <a:buSzTx/>
        <a:buFontTx/>
        <a:buNone/>
        <a:tabLst/>
        <a:defRPr b="1" baseline="0" cap="none" i="0" spc="0" strike="noStrike" sz="11200" u="none">
          <a:solidFill>
            <a:srgbClr val="000000"/>
          </a:solidFill>
          <a:uFillTx/>
          <a:latin typeface="+mj-lt"/>
          <a:ea typeface="+mj-ea"/>
          <a:cs typeface="+mj-cs"/>
          <a:sym typeface="Helvetica"/>
        </a:defRPr>
      </a:lvl6pPr>
      <a:lvl7pPr marL="0" marR="0" indent="1371600" algn="ctr" defTabSz="821531" rtl="0" latinLnBrk="0">
        <a:lnSpc>
          <a:spcPct val="100000"/>
        </a:lnSpc>
        <a:spcBef>
          <a:spcPts val="0"/>
        </a:spcBef>
        <a:spcAft>
          <a:spcPts val="0"/>
        </a:spcAft>
        <a:buClrTx/>
        <a:buSzTx/>
        <a:buFontTx/>
        <a:buNone/>
        <a:tabLst/>
        <a:defRPr b="1" baseline="0" cap="none" i="0" spc="0" strike="noStrike" sz="11200" u="none">
          <a:solidFill>
            <a:srgbClr val="000000"/>
          </a:solidFill>
          <a:uFillTx/>
          <a:latin typeface="+mj-lt"/>
          <a:ea typeface="+mj-ea"/>
          <a:cs typeface="+mj-cs"/>
          <a:sym typeface="Helvetica"/>
        </a:defRPr>
      </a:lvl7pPr>
      <a:lvl8pPr marL="0" marR="0" indent="1600200" algn="ctr" defTabSz="821531" rtl="0" latinLnBrk="0">
        <a:lnSpc>
          <a:spcPct val="100000"/>
        </a:lnSpc>
        <a:spcBef>
          <a:spcPts val="0"/>
        </a:spcBef>
        <a:spcAft>
          <a:spcPts val="0"/>
        </a:spcAft>
        <a:buClrTx/>
        <a:buSzTx/>
        <a:buFontTx/>
        <a:buNone/>
        <a:tabLst/>
        <a:defRPr b="1" baseline="0" cap="none" i="0" spc="0" strike="noStrike" sz="11200" u="none">
          <a:solidFill>
            <a:srgbClr val="000000"/>
          </a:solidFill>
          <a:uFillTx/>
          <a:latin typeface="+mj-lt"/>
          <a:ea typeface="+mj-ea"/>
          <a:cs typeface="+mj-cs"/>
          <a:sym typeface="Helvetica"/>
        </a:defRPr>
      </a:lvl8pPr>
      <a:lvl9pPr marL="0" marR="0" indent="1828800" algn="ctr" defTabSz="821531" rtl="0" latinLnBrk="0">
        <a:lnSpc>
          <a:spcPct val="100000"/>
        </a:lnSpc>
        <a:spcBef>
          <a:spcPts val="0"/>
        </a:spcBef>
        <a:spcAft>
          <a:spcPts val="0"/>
        </a:spcAft>
        <a:buClrTx/>
        <a:buSzTx/>
        <a:buFontTx/>
        <a:buNone/>
        <a:tabLst/>
        <a:defRPr b="1" baseline="0" cap="none" i="0" spc="0" strike="noStrike" sz="11200" u="none">
          <a:solidFill>
            <a:srgbClr val="000000"/>
          </a:solidFill>
          <a:uFillTx/>
          <a:latin typeface="+mj-lt"/>
          <a:ea typeface="+mj-ea"/>
          <a:cs typeface="+mj-cs"/>
          <a:sym typeface="Helvetica"/>
        </a:defRPr>
      </a:lvl9pPr>
    </p:titleStyle>
    <p:bodyStyle>
      <a:lvl1pPr marL="617361" marR="0" indent="-617361" algn="l" defTabSz="821531" rtl="0" latinLnBrk="0">
        <a:lnSpc>
          <a:spcPct val="100000"/>
        </a:lnSpc>
        <a:spcBef>
          <a:spcPts val="0"/>
        </a:spcBef>
        <a:spcAft>
          <a:spcPts val="0"/>
        </a:spcAft>
        <a:buClrTx/>
        <a:buSzPct val="75000"/>
        <a:buFontTx/>
        <a:buChar char="•"/>
        <a:tabLst/>
        <a:defRPr b="0" baseline="0" cap="none" i="0" spc="0" strike="noStrike" sz="5000" u="none">
          <a:solidFill>
            <a:srgbClr val="000000"/>
          </a:solidFill>
          <a:uFillTx/>
          <a:latin typeface="+mn-lt"/>
          <a:ea typeface="+mn-ea"/>
          <a:cs typeface="+mn-cs"/>
          <a:sym typeface="Helvetica Light"/>
        </a:defRPr>
      </a:lvl1pPr>
      <a:lvl2pPr marL="1061861" marR="0" indent="-617361" algn="l" defTabSz="821531" rtl="0" latinLnBrk="0">
        <a:lnSpc>
          <a:spcPct val="100000"/>
        </a:lnSpc>
        <a:spcBef>
          <a:spcPts val="0"/>
        </a:spcBef>
        <a:spcAft>
          <a:spcPts val="0"/>
        </a:spcAft>
        <a:buClrTx/>
        <a:buSzPct val="75000"/>
        <a:buFontTx/>
        <a:buChar char="•"/>
        <a:tabLst/>
        <a:defRPr b="0" baseline="0" cap="none" i="0" spc="0" strike="noStrike" sz="5000" u="none">
          <a:solidFill>
            <a:srgbClr val="000000"/>
          </a:solidFill>
          <a:uFillTx/>
          <a:latin typeface="+mn-lt"/>
          <a:ea typeface="+mn-ea"/>
          <a:cs typeface="+mn-cs"/>
          <a:sym typeface="Helvetica Light"/>
        </a:defRPr>
      </a:lvl2pPr>
      <a:lvl3pPr marL="1506361" marR="0" indent="-617361" algn="l" defTabSz="821531" rtl="0" latinLnBrk="0">
        <a:lnSpc>
          <a:spcPct val="100000"/>
        </a:lnSpc>
        <a:spcBef>
          <a:spcPts val="0"/>
        </a:spcBef>
        <a:spcAft>
          <a:spcPts val="0"/>
        </a:spcAft>
        <a:buClrTx/>
        <a:buSzPct val="75000"/>
        <a:buFontTx/>
        <a:buChar char="•"/>
        <a:tabLst/>
        <a:defRPr b="0" baseline="0" cap="none" i="0" spc="0" strike="noStrike" sz="5000" u="none">
          <a:solidFill>
            <a:srgbClr val="000000"/>
          </a:solidFill>
          <a:uFillTx/>
          <a:latin typeface="+mn-lt"/>
          <a:ea typeface="+mn-ea"/>
          <a:cs typeface="+mn-cs"/>
          <a:sym typeface="Helvetica Light"/>
        </a:defRPr>
      </a:lvl3pPr>
      <a:lvl4pPr marL="1950861" marR="0" indent="-617361" algn="l" defTabSz="821531" rtl="0" latinLnBrk="0">
        <a:lnSpc>
          <a:spcPct val="100000"/>
        </a:lnSpc>
        <a:spcBef>
          <a:spcPts val="0"/>
        </a:spcBef>
        <a:spcAft>
          <a:spcPts val="0"/>
        </a:spcAft>
        <a:buClrTx/>
        <a:buSzPct val="75000"/>
        <a:buFontTx/>
        <a:buChar char="•"/>
        <a:tabLst/>
        <a:defRPr b="0" baseline="0" cap="none" i="0" spc="0" strike="noStrike" sz="5000" u="none">
          <a:solidFill>
            <a:srgbClr val="000000"/>
          </a:solidFill>
          <a:uFillTx/>
          <a:latin typeface="+mn-lt"/>
          <a:ea typeface="+mn-ea"/>
          <a:cs typeface="+mn-cs"/>
          <a:sym typeface="Helvetica Light"/>
        </a:defRPr>
      </a:lvl4pPr>
      <a:lvl5pPr marL="2395361" marR="0" indent="-617361" algn="l" defTabSz="821531" rtl="0" latinLnBrk="0">
        <a:lnSpc>
          <a:spcPct val="100000"/>
        </a:lnSpc>
        <a:spcBef>
          <a:spcPts val="0"/>
        </a:spcBef>
        <a:spcAft>
          <a:spcPts val="0"/>
        </a:spcAft>
        <a:buClrTx/>
        <a:buSzPct val="75000"/>
        <a:buFontTx/>
        <a:buChar char="•"/>
        <a:tabLst/>
        <a:defRPr b="0" baseline="0" cap="none" i="0" spc="0" strike="noStrike" sz="5000" u="none">
          <a:solidFill>
            <a:srgbClr val="000000"/>
          </a:solidFill>
          <a:uFillTx/>
          <a:latin typeface="+mn-lt"/>
          <a:ea typeface="+mn-ea"/>
          <a:cs typeface="+mn-cs"/>
          <a:sym typeface="Helvetica Light"/>
        </a:defRPr>
      </a:lvl5pPr>
      <a:lvl6pPr marL="2839861" marR="0" indent="-617361" algn="l" defTabSz="821531" rtl="0" latinLnBrk="0">
        <a:lnSpc>
          <a:spcPct val="100000"/>
        </a:lnSpc>
        <a:spcBef>
          <a:spcPts val="0"/>
        </a:spcBef>
        <a:spcAft>
          <a:spcPts val="0"/>
        </a:spcAft>
        <a:buClrTx/>
        <a:buSzPct val="75000"/>
        <a:buFontTx/>
        <a:buChar char="•"/>
        <a:tabLst/>
        <a:defRPr b="0" baseline="0" cap="none" i="0" spc="0" strike="noStrike" sz="5000" u="none">
          <a:solidFill>
            <a:srgbClr val="000000"/>
          </a:solidFill>
          <a:uFillTx/>
          <a:latin typeface="+mn-lt"/>
          <a:ea typeface="+mn-ea"/>
          <a:cs typeface="+mn-cs"/>
          <a:sym typeface="Helvetica Light"/>
        </a:defRPr>
      </a:lvl6pPr>
      <a:lvl7pPr marL="3284361" marR="0" indent="-617361" algn="l" defTabSz="821531" rtl="0" latinLnBrk="0">
        <a:lnSpc>
          <a:spcPct val="100000"/>
        </a:lnSpc>
        <a:spcBef>
          <a:spcPts val="0"/>
        </a:spcBef>
        <a:spcAft>
          <a:spcPts val="0"/>
        </a:spcAft>
        <a:buClrTx/>
        <a:buSzPct val="75000"/>
        <a:buFontTx/>
        <a:buChar char="•"/>
        <a:tabLst/>
        <a:defRPr b="0" baseline="0" cap="none" i="0" spc="0" strike="noStrike" sz="5000" u="none">
          <a:solidFill>
            <a:srgbClr val="000000"/>
          </a:solidFill>
          <a:uFillTx/>
          <a:latin typeface="+mn-lt"/>
          <a:ea typeface="+mn-ea"/>
          <a:cs typeface="+mn-cs"/>
          <a:sym typeface="Helvetica Light"/>
        </a:defRPr>
      </a:lvl7pPr>
      <a:lvl8pPr marL="3728861" marR="0" indent="-617361" algn="l" defTabSz="821531" rtl="0" latinLnBrk="0">
        <a:lnSpc>
          <a:spcPct val="100000"/>
        </a:lnSpc>
        <a:spcBef>
          <a:spcPts val="0"/>
        </a:spcBef>
        <a:spcAft>
          <a:spcPts val="0"/>
        </a:spcAft>
        <a:buClrTx/>
        <a:buSzPct val="75000"/>
        <a:buFontTx/>
        <a:buChar char="•"/>
        <a:tabLst/>
        <a:defRPr b="0" baseline="0" cap="none" i="0" spc="0" strike="noStrike" sz="5000" u="none">
          <a:solidFill>
            <a:srgbClr val="000000"/>
          </a:solidFill>
          <a:uFillTx/>
          <a:latin typeface="+mn-lt"/>
          <a:ea typeface="+mn-ea"/>
          <a:cs typeface="+mn-cs"/>
          <a:sym typeface="Helvetica Light"/>
        </a:defRPr>
      </a:lvl8pPr>
      <a:lvl9pPr marL="4173361" marR="0" indent="-617361" algn="l" defTabSz="821531" rtl="0" latinLnBrk="0">
        <a:lnSpc>
          <a:spcPct val="100000"/>
        </a:lnSpc>
        <a:spcBef>
          <a:spcPts val="0"/>
        </a:spcBef>
        <a:spcAft>
          <a:spcPts val="0"/>
        </a:spcAft>
        <a:buClrTx/>
        <a:buSzPct val="75000"/>
        <a:buFontTx/>
        <a:buChar char="•"/>
        <a:tabLst/>
        <a:defRPr b="0" baseline="0" cap="none" i="0" spc="0" strike="noStrike" sz="5000" u="none">
          <a:solidFill>
            <a:srgbClr val="000000"/>
          </a:solidFill>
          <a:uFillTx/>
          <a:latin typeface="+mn-lt"/>
          <a:ea typeface="+mn-ea"/>
          <a:cs typeface="+mn-cs"/>
          <a:sym typeface="Helvetica Light"/>
        </a:defRPr>
      </a:lvl9pPr>
    </p:bodyStyle>
    <p:otherStyle>
      <a:lvl1pPr marL="0" marR="0" indent="0" algn="ctr" defTabSz="821531"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Light"/>
        </a:defRPr>
      </a:lvl1pPr>
      <a:lvl2pPr marL="0" marR="0" indent="228600" algn="ctr" defTabSz="821531"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Light"/>
        </a:defRPr>
      </a:lvl2pPr>
      <a:lvl3pPr marL="0" marR="0" indent="457200" algn="ctr" defTabSz="821531"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Light"/>
        </a:defRPr>
      </a:lvl3pPr>
      <a:lvl4pPr marL="0" marR="0" indent="685800" algn="ctr" defTabSz="821531"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Light"/>
        </a:defRPr>
      </a:lvl4pPr>
      <a:lvl5pPr marL="0" marR="0" indent="914400" algn="ctr" defTabSz="821531"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Light"/>
        </a:defRPr>
      </a:lvl5pPr>
      <a:lvl6pPr marL="0" marR="0" indent="1143000" algn="ctr" defTabSz="821531"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Light"/>
        </a:defRPr>
      </a:lvl6pPr>
      <a:lvl7pPr marL="0" marR="0" indent="1371600" algn="ctr" defTabSz="821531"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Light"/>
        </a:defRPr>
      </a:lvl7pPr>
      <a:lvl8pPr marL="0" marR="0" indent="1600200" algn="ctr" defTabSz="821531"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Light"/>
        </a:defRPr>
      </a:lvl8pPr>
      <a:lvl9pPr marL="0" marR="0" indent="1828800" algn="ctr" defTabSz="821531"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Light"/>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hyperlink" Target="https://tdrtargets.org/" TargetMode="External"/><Relationship Id="rId3" Type="http://schemas.openxmlformats.org/officeDocument/2006/relationships/hyperlink" Target="http://idrblab.net/ttd/" TargetMode="External"/><Relationship Id="rId4" Type="http://schemas.openxmlformats.org/officeDocument/2006/relationships/hyperlink" Target="http://www.bindingdb.org/bind/index.jsp" TargetMode="External"/></Relationships>

</file>

<file path=ppt/slides/_rels/slide12.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5.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hyperlink" Target="https://tdrtargets.org" TargetMode="External"/><Relationship Id="rId3" Type="http://schemas.openxmlformats.org/officeDocument/2006/relationships/image" Target="../media/image6.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7.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8.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9.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9.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10.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20.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hyperlink" Target="http://ablab.ucsd.edu/POCKETOME/" TargetMode="External"/><Relationship Id="rId3" Type="http://schemas.openxmlformats.org/officeDocument/2006/relationships/image" Target="../media/image11.png"/><Relationship Id="rId4" Type="http://schemas.openxmlformats.org/officeDocument/2006/relationships/image" Target="../media/image12.png"/></Relationships>

</file>

<file path=ppt/slides/_rels/slide21.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hyperlink" Target="http://idrblab.net/ttd/" TargetMode="External"/><Relationship Id="rId3" Type="http://schemas.openxmlformats.org/officeDocument/2006/relationships/image" Target="../media/image13.png"/></Relationships>

</file>

<file path=ppt/slides/_rels/slide22.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hyperlink" Target="http://idrblab.net/ttd/" TargetMode="External"/><Relationship Id="rId3" Type="http://schemas.openxmlformats.org/officeDocument/2006/relationships/image" Target="../media/image13.png"/></Relationships>

</file>

<file path=ppt/slides/_rels/slide23.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14.png"/></Relationships>

</file>

<file path=ppt/slides/_rels/slide24.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14.png"/></Relationships>

</file>

<file path=ppt/slides/_rels/slide25.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hyperlink" Target="http://www.bindingdb.org/bind/index.jsp" TargetMode="External"/><Relationship Id="rId3" Type="http://schemas.openxmlformats.org/officeDocument/2006/relationships/image" Target="../media/image15.png"/></Relationships>

</file>

<file path=ppt/slides/_rels/slide26.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hyperlink" Target="http://www.bindingdb.org/bind/index.jsp" TargetMode="External"/><Relationship Id="rId3" Type="http://schemas.openxmlformats.org/officeDocument/2006/relationships/image" Target="../media/image16.png"/></Relationships>

</file>

<file path=ppt/slides/_rels/slide27.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7" name="9/7/2022 Target Selection"/>
          <p:cNvSpPr txBox="1"/>
          <p:nvPr>
            <p:ph type="title"/>
          </p:nvPr>
        </p:nvSpPr>
        <p:spPr>
          <a:prstGeom prst="rect">
            <a:avLst/>
          </a:prstGeom>
        </p:spPr>
        <p:txBody>
          <a:bodyPr/>
          <a:lstStyle/>
          <a:p>
            <a:pPr/>
            <a:r>
              <a:t>9/7/2022 Target Selection</a:t>
            </a:r>
          </a:p>
        </p:txBody>
      </p:sp>
      <p:sp>
        <p:nvSpPr>
          <p:cNvPr id="138" name="This lecture is intended to help you achieve the following learning objective: Analyze the prospects of a biological macromolecule (usually a protein) as a target for ligand design, from a community, scientific, and business perspective.…"/>
          <p:cNvSpPr txBox="1"/>
          <p:nvPr>
            <p:ph type="body" idx="1"/>
          </p:nvPr>
        </p:nvSpPr>
        <p:spPr>
          <a:prstGeom prst="rect">
            <a:avLst/>
          </a:prstGeom>
        </p:spPr>
        <p:txBody>
          <a:bodyPr/>
          <a:lstStyle/>
          <a:p>
            <a:pPr marL="561798" indent="-561798" defTabSz="747593">
              <a:defRPr sz="4550"/>
            </a:pPr>
            <a:r>
              <a:t>This lecture is intended to help you achieve the following learning objective: Analyze the prospects of a biological macromolecule (usually a protein) as a target for ligand design, from a community, scientific, and business perspective.</a:t>
            </a:r>
          </a:p>
          <a:p>
            <a:pPr marL="561798" indent="-561798" defTabSz="747593">
              <a:defRPr sz="4550"/>
            </a:pPr>
            <a:r>
              <a:t>This module will consist of a lecture interspersed with discussions, an interactive database search exercise, and a review</a:t>
            </a:r>
          </a:p>
          <a:p>
            <a:pPr marL="561798" indent="-561798" defTabSz="747593">
              <a:defRPr sz="4550"/>
            </a:pPr>
            <a:r>
              <a:t>At the end of this module, you should be able to address the question of what is necessary and what is desirable for a biological macromolecule to be a suitable target for structure-based drug design.</a:t>
            </a:r>
          </a:p>
          <a:p>
            <a:pPr lvl="1" marL="966293" indent="-561798" defTabSz="747593">
              <a:defRPr sz="4550"/>
            </a:pPr>
            <a:r>
              <a:t>What is necessary/desirable about the physiological role?</a:t>
            </a:r>
          </a:p>
          <a:p>
            <a:pPr lvl="1" marL="966293" indent="-561798" defTabSz="747593">
              <a:defRPr sz="4550"/>
            </a:pPr>
            <a:r>
              <a:t>What is necessary/desirable about the structural properties?</a:t>
            </a:r>
          </a:p>
          <a:p>
            <a:pPr lvl="1" marL="966293" indent="-561798" defTabSz="747593">
              <a:defRPr sz="4550"/>
            </a:pPr>
            <a:r>
              <a:t>What are some business considerations that pharmaceutical companies use to decide whether to develop a drug for a particular target?</a:t>
            </a:r>
          </a:p>
          <a:p>
            <a:pPr marL="561798" indent="-561798" defTabSz="747593">
              <a:defRPr sz="4550"/>
            </a:pPr>
            <a:r>
              <a:t>You should also know about some databases that you can use to help find a suitable target for SBDD</a:t>
            </a:r>
          </a:p>
        </p:txBody>
      </p:sp>
      <p:sp>
        <p:nvSpPr>
          <p:cNvPr id="139" name="Slide Number"/>
          <p:cNvSpPr txBox="1"/>
          <p:nvPr>
            <p:ph type="sldNum" sz="quarter" idx="2"/>
          </p:nvPr>
        </p:nvSpPr>
        <p:spPr>
          <a:xfrm>
            <a:off x="12020548" y="13010554"/>
            <a:ext cx="325045" cy="51117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38">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138">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0" presetID="1" grpId="1" fill="hold">
                                  <p:stCondLst>
                                    <p:cond delay="0"/>
                                  </p:stCondLst>
                                  <p:iterate type="el" backwards="0">
                                    <p:tmAbs val="0"/>
                                  </p:iterate>
                                  <p:childTnLst>
                                    <p:set>
                                      <p:cBhvr>
                                        <p:cTn id="12" fill="hold"/>
                                        <p:tgtEl>
                                          <p:spTgt spid="138">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0" presetID="1" grpId="1" fill="hold">
                                  <p:stCondLst>
                                    <p:cond delay="0"/>
                                  </p:stCondLst>
                                  <p:iterate type="el" backwards="0">
                                    <p:tmAbs val="0"/>
                                  </p:iterate>
                                  <p:childTnLst>
                                    <p:set>
                                      <p:cBhvr>
                                        <p:cTn id="16" fill="hold"/>
                                        <p:tgtEl>
                                          <p:spTgt spid="138">
                                            <p:txEl>
                                              <p:pRg st="2" end="2"/>
                                            </p:txEl>
                                          </p:spTgt>
                                        </p:tgtEl>
                                        <p:attrNameLst>
                                          <p:attrName>style.visibility</p:attrName>
                                        </p:attrNameLst>
                                      </p:cBhvr>
                                      <p:to>
                                        <p:strVal val="visible"/>
                                      </p:to>
                                    </p:set>
                                  </p:childTnLst>
                                </p:cTn>
                              </p:par>
                              <p:par>
                                <p:cTn id="17" presetClass="entr" nodeType="withEffect" presetSubtype="0" presetID="1" grpId="1" fill="hold">
                                  <p:stCondLst>
                                    <p:cond delay="0"/>
                                  </p:stCondLst>
                                  <p:iterate type="el" backwards="0">
                                    <p:tmAbs val="0"/>
                                  </p:iterate>
                                  <p:childTnLst>
                                    <p:set>
                                      <p:cBhvr>
                                        <p:cTn id="18" fill="hold"/>
                                        <p:tgtEl>
                                          <p:spTgt spid="138">
                                            <p:txEl>
                                              <p:pRg st="3" end="3"/>
                                            </p:txEl>
                                          </p:spTgt>
                                        </p:tgtEl>
                                        <p:attrNameLst>
                                          <p:attrName>style.visibility</p:attrName>
                                        </p:attrNameLst>
                                      </p:cBhvr>
                                      <p:to>
                                        <p:strVal val="visible"/>
                                      </p:to>
                                    </p:set>
                                  </p:childTnLst>
                                </p:cTn>
                              </p:par>
                              <p:par>
                                <p:cTn id="19" presetClass="entr" nodeType="withEffect" presetSubtype="0" presetID="1" grpId="1" fill="hold">
                                  <p:stCondLst>
                                    <p:cond delay="0"/>
                                  </p:stCondLst>
                                  <p:iterate type="el" backwards="0">
                                    <p:tmAbs val="0"/>
                                  </p:iterate>
                                  <p:childTnLst>
                                    <p:set>
                                      <p:cBhvr>
                                        <p:cTn id="20" fill="hold"/>
                                        <p:tgtEl>
                                          <p:spTgt spid="138">
                                            <p:txEl>
                                              <p:pRg st="4" end="4"/>
                                            </p:txEl>
                                          </p:spTgt>
                                        </p:tgtEl>
                                        <p:attrNameLst>
                                          <p:attrName>style.visibility</p:attrName>
                                        </p:attrNameLst>
                                      </p:cBhvr>
                                      <p:to>
                                        <p:strVal val="visible"/>
                                      </p:to>
                                    </p:set>
                                  </p:childTnLst>
                                </p:cTn>
                              </p:par>
                              <p:par>
                                <p:cTn id="21" presetClass="entr" nodeType="withEffect" presetSubtype="0" presetID="1" grpId="1" fill="hold">
                                  <p:stCondLst>
                                    <p:cond delay="0"/>
                                  </p:stCondLst>
                                  <p:iterate type="el" backwards="0">
                                    <p:tmAbs val="0"/>
                                  </p:iterate>
                                  <p:childTnLst>
                                    <p:set>
                                      <p:cBhvr>
                                        <p:cTn id="22" fill="hold"/>
                                        <p:tgtEl>
                                          <p:spTgt spid="138">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Class="entr" nodeType="clickEffect" presetSubtype="0" presetID="1" grpId="1" fill="hold">
                                  <p:stCondLst>
                                    <p:cond delay="0"/>
                                  </p:stCondLst>
                                  <p:iterate type="el" backwards="0">
                                    <p:tmAbs val="0"/>
                                  </p:iterate>
                                  <p:childTnLst>
                                    <p:set>
                                      <p:cBhvr>
                                        <p:cTn id="26" fill="hold"/>
                                        <p:tgtEl>
                                          <p:spTgt spid="138">
                                            <p:txEl>
                                              <p:pRg st="6" end="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1" animBg="1" rev="0" advAuto="0" spid="138" grpId="1"/>
    </p:bldLst>
  </p:timing>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5" name="What is desirable about the structural properties of a SBDD target?"/>
          <p:cNvSpPr txBox="1"/>
          <p:nvPr>
            <p:ph type="title"/>
          </p:nvPr>
        </p:nvSpPr>
        <p:spPr>
          <a:prstGeom prst="rect">
            <a:avLst/>
          </a:prstGeom>
        </p:spPr>
        <p:txBody>
          <a:bodyPr/>
          <a:lstStyle>
            <a:lvl1pPr defTabSz="575071">
              <a:defRPr sz="7840"/>
            </a:lvl1pPr>
          </a:lstStyle>
          <a:p>
            <a:pPr/>
            <a:r>
              <a:t>What is desirable about the structural properties of a SBDD target?</a:t>
            </a:r>
          </a:p>
        </p:txBody>
      </p:sp>
      <p:sp>
        <p:nvSpPr>
          <p:cNvPr id="176" name="Small…"/>
          <p:cNvSpPr txBox="1"/>
          <p:nvPr>
            <p:ph type="body" idx="1"/>
          </p:nvPr>
        </p:nvSpPr>
        <p:spPr>
          <a:xfrm>
            <a:off x="635000" y="3175000"/>
            <a:ext cx="23114000" cy="9521165"/>
          </a:xfrm>
          <a:prstGeom prst="rect">
            <a:avLst/>
          </a:prstGeom>
        </p:spPr>
        <p:txBody>
          <a:bodyPr/>
          <a:lstStyle/>
          <a:p>
            <a:pPr/>
            <a:r>
              <a:t>Small</a:t>
            </a:r>
          </a:p>
          <a:p>
            <a:pPr lvl="1"/>
            <a:r>
              <a:t>less ambiguity regarding binding site</a:t>
            </a:r>
          </a:p>
          <a:p>
            <a:pPr lvl="1"/>
            <a:r>
              <a:t>more amenable to molecular simulation</a:t>
            </a:r>
          </a:p>
          <a:p>
            <a:pPr/>
            <a:r>
              <a:t>Rigid</a:t>
            </a:r>
          </a:p>
          <a:p>
            <a:pPr lvl="1"/>
            <a:r>
              <a:t>molecular docking is more accurate</a:t>
            </a:r>
          </a:p>
          <a:p>
            <a:pPr lvl="1"/>
            <a:r>
              <a:t>molecular simulation requires less sampling</a:t>
            </a:r>
          </a:p>
          <a:p>
            <a:pPr/>
            <a:r>
              <a:t>Binding site is</a:t>
            </a:r>
          </a:p>
          <a:p>
            <a:pPr lvl="1"/>
            <a:r>
              <a:t>unique, favoring specificity</a:t>
            </a:r>
          </a:p>
          <a:p>
            <a:pPr lvl="1"/>
            <a:r>
              <a:t>evolutionarily conserved, less susceptible to resistance</a:t>
            </a:r>
          </a:p>
        </p:txBody>
      </p:sp>
      <p:sp>
        <p:nvSpPr>
          <p:cNvPr id="177"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76">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176">
                                            <p:txEl>
                                              <p:pRg st="0" end="0"/>
                                            </p:txEl>
                                          </p:spTgt>
                                        </p:tgtEl>
                                        <p:attrNameLst>
                                          <p:attrName>style.visibility</p:attrName>
                                        </p:attrNameLst>
                                      </p:cBhvr>
                                      <p:to>
                                        <p:strVal val="visible"/>
                                      </p:to>
                                    </p:set>
                                  </p:childTnLst>
                                </p:cTn>
                              </p:par>
                              <p:par>
                                <p:cTn id="9" presetClass="entr" nodeType="withEffect" presetSubtype="0" presetID="1" grpId="1" fill="hold">
                                  <p:stCondLst>
                                    <p:cond delay="0"/>
                                  </p:stCondLst>
                                  <p:iterate type="el" backwards="0">
                                    <p:tmAbs val="0"/>
                                  </p:iterate>
                                  <p:childTnLst>
                                    <p:set>
                                      <p:cBhvr>
                                        <p:cTn id="10" fill="hold"/>
                                        <p:tgtEl>
                                          <p:spTgt spid="176">
                                            <p:txEl>
                                              <p:pRg st="1" end="1"/>
                                            </p:txEl>
                                          </p:spTgt>
                                        </p:tgtEl>
                                        <p:attrNameLst>
                                          <p:attrName>style.visibility</p:attrName>
                                        </p:attrNameLst>
                                      </p:cBhvr>
                                      <p:to>
                                        <p:strVal val="visible"/>
                                      </p:to>
                                    </p:set>
                                  </p:childTnLst>
                                </p:cTn>
                              </p:par>
                              <p:par>
                                <p:cTn id="11" presetClass="entr" nodeType="withEffect" presetSubtype="0" presetID="1" grpId="1" fill="hold">
                                  <p:stCondLst>
                                    <p:cond delay="0"/>
                                  </p:stCondLst>
                                  <p:iterate type="el" backwards="0">
                                    <p:tmAbs val="0"/>
                                  </p:iterate>
                                  <p:childTnLst>
                                    <p:set>
                                      <p:cBhvr>
                                        <p:cTn id="12" fill="hold"/>
                                        <p:tgtEl>
                                          <p:spTgt spid="176">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0" presetID="1" grpId="1" fill="hold">
                                  <p:stCondLst>
                                    <p:cond delay="0"/>
                                  </p:stCondLst>
                                  <p:iterate type="el" backwards="0">
                                    <p:tmAbs val="0"/>
                                  </p:iterate>
                                  <p:childTnLst>
                                    <p:set>
                                      <p:cBhvr>
                                        <p:cTn id="16" fill="hold"/>
                                        <p:tgtEl>
                                          <p:spTgt spid="176">
                                            <p:txEl>
                                              <p:pRg st="3" end="3"/>
                                            </p:txEl>
                                          </p:spTgt>
                                        </p:tgtEl>
                                        <p:attrNameLst>
                                          <p:attrName>style.visibility</p:attrName>
                                        </p:attrNameLst>
                                      </p:cBhvr>
                                      <p:to>
                                        <p:strVal val="visible"/>
                                      </p:to>
                                    </p:set>
                                  </p:childTnLst>
                                </p:cTn>
                              </p:par>
                              <p:par>
                                <p:cTn id="17" presetClass="entr" nodeType="withEffect" presetSubtype="0" presetID="1" grpId="1" fill="hold">
                                  <p:stCondLst>
                                    <p:cond delay="0"/>
                                  </p:stCondLst>
                                  <p:iterate type="el" backwards="0">
                                    <p:tmAbs val="0"/>
                                  </p:iterate>
                                  <p:childTnLst>
                                    <p:set>
                                      <p:cBhvr>
                                        <p:cTn id="18" fill="hold"/>
                                        <p:tgtEl>
                                          <p:spTgt spid="176">
                                            <p:txEl>
                                              <p:pRg st="4" end="4"/>
                                            </p:txEl>
                                          </p:spTgt>
                                        </p:tgtEl>
                                        <p:attrNameLst>
                                          <p:attrName>style.visibility</p:attrName>
                                        </p:attrNameLst>
                                      </p:cBhvr>
                                      <p:to>
                                        <p:strVal val="visible"/>
                                      </p:to>
                                    </p:set>
                                  </p:childTnLst>
                                </p:cTn>
                              </p:par>
                              <p:par>
                                <p:cTn id="19" presetClass="entr" nodeType="withEffect" presetSubtype="0" presetID="1" grpId="1" fill="hold">
                                  <p:stCondLst>
                                    <p:cond delay="0"/>
                                  </p:stCondLst>
                                  <p:iterate type="el" backwards="0">
                                    <p:tmAbs val="0"/>
                                  </p:iterate>
                                  <p:childTnLst>
                                    <p:set>
                                      <p:cBhvr>
                                        <p:cTn id="20" fill="hold"/>
                                        <p:tgtEl>
                                          <p:spTgt spid="176">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Class="entr" nodeType="clickEffect" presetSubtype="0" presetID="1" grpId="1" fill="hold">
                                  <p:stCondLst>
                                    <p:cond delay="0"/>
                                  </p:stCondLst>
                                  <p:iterate type="el" backwards="0">
                                    <p:tmAbs val="0"/>
                                  </p:iterate>
                                  <p:childTnLst>
                                    <p:set>
                                      <p:cBhvr>
                                        <p:cTn id="24" fill="hold"/>
                                        <p:tgtEl>
                                          <p:spTgt spid="176">
                                            <p:txEl>
                                              <p:pRg st="6" end="6"/>
                                            </p:txEl>
                                          </p:spTgt>
                                        </p:tgtEl>
                                        <p:attrNameLst>
                                          <p:attrName>style.visibility</p:attrName>
                                        </p:attrNameLst>
                                      </p:cBhvr>
                                      <p:to>
                                        <p:strVal val="visible"/>
                                      </p:to>
                                    </p:set>
                                  </p:childTnLst>
                                </p:cTn>
                              </p:par>
                              <p:par>
                                <p:cTn id="25" presetClass="entr" nodeType="withEffect" presetSubtype="0" presetID="1" grpId="1" fill="hold">
                                  <p:stCondLst>
                                    <p:cond delay="0"/>
                                  </p:stCondLst>
                                  <p:iterate type="el" backwards="0">
                                    <p:tmAbs val="0"/>
                                  </p:iterate>
                                  <p:childTnLst>
                                    <p:set>
                                      <p:cBhvr>
                                        <p:cTn id="26" fill="hold"/>
                                        <p:tgtEl>
                                          <p:spTgt spid="176">
                                            <p:txEl>
                                              <p:pRg st="7" end="7"/>
                                            </p:txEl>
                                          </p:spTgt>
                                        </p:tgtEl>
                                        <p:attrNameLst>
                                          <p:attrName>style.visibility</p:attrName>
                                        </p:attrNameLst>
                                      </p:cBhvr>
                                      <p:to>
                                        <p:strVal val="visible"/>
                                      </p:to>
                                    </p:set>
                                  </p:childTnLst>
                                </p:cTn>
                              </p:par>
                              <p:par>
                                <p:cTn id="27" presetClass="entr" nodeType="withEffect" presetSubtype="0" presetID="1" grpId="1" fill="hold">
                                  <p:stCondLst>
                                    <p:cond delay="0"/>
                                  </p:stCondLst>
                                  <p:iterate type="el" backwards="0">
                                    <p:tmAbs val="0"/>
                                  </p:iterate>
                                  <p:childTnLst>
                                    <p:set>
                                      <p:cBhvr>
                                        <p:cTn id="28" fill="hold"/>
                                        <p:tgtEl>
                                          <p:spTgt spid="176">
                                            <p:txEl>
                                              <p:pRg st="8" end="8"/>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1" animBg="1" rev="0" advAuto="0" spid="176" grpId="1"/>
    </p:bldLst>
  </p:timing>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9" name="There are multiple online databases to help you identify suitable targets"/>
          <p:cNvSpPr txBox="1"/>
          <p:nvPr>
            <p:ph type="title"/>
          </p:nvPr>
        </p:nvSpPr>
        <p:spPr>
          <a:prstGeom prst="rect">
            <a:avLst/>
          </a:prstGeom>
        </p:spPr>
        <p:txBody>
          <a:bodyPr/>
          <a:lstStyle>
            <a:lvl1pPr defTabSz="575071">
              <a:defRPr sz="7840"/>
            </a:lvl1pPr>
          </a:lstStyle>
          <a:p>
            <a:pPr/>
            <a:r>
              <a:t>There are multiple online databases to help you identify suitable targets</a:t>
            </a:r>
          </a:p>
        </p:txBody>
      </p:sp>
      <p:sp>
        <p:nvSpPr>
          <p:cNvPr id="180" name="The Special Programme for Research and Training in Tropical Diseases (TDR) Targets (https://tdrtargets.org/) - A database that allows you to apply various filters to identify drug targets. Focuses on neglected tropical diseases.…"/>
          <p:cNvSpPr txBox="1"/>
          <p:nvPr>
            <p:ph type="body" idx="1"/>
          </p:nvPr>
        </p:nvSpPr>
        <p:spPr>
          <a:prstGeom prst="rect">
            <a:avLst/>
          </a:prstGeom>
        </p:spPr>
        <p:txBody>
          <a:bodyPr/>
          <a:lstStyle/>
          <a:p>
            <a:pPr marL="555625" indent="-555625" defTabSz="739378">
              <a:defRPr sz="4500"/>
            </a:pPr>
            <a:r>
              <a:t>The Special Programme for Research and Training in Tropical Diseases (TDR) Targets (</a:t>
            </a:r>
            <a:r>
              <a:rPr u="sng">
                <a:hlinkClick r:id="rId2" invalidUrl="" action="" tgtFrame="" tooltip="" history="1" highlightClick="0" endSnd="0"/>
              </a:rPr>
              <a:t>https://tdrtargets.org/</a:t>
            </a:r>
            <a:r>
              <a:t>) - A database that allows you to apply various filters to identify drug targets. Focuses on neglected tropical diseases.</a:t>
            </a:r>
          </a:p>
          <a:p>
            <a:pPr marL="555625" indent="-555625" defTabSz="739378">
              <a:defRPr sz="4500"/>
            </a:pPr>
            <a:r>
              <a:t>Therapeutic target database (</a:t>
            </a:r>
            <a:r>
              <a:rPr u="sng">
                <a:hlinkClick r:id="rId3" invalidUrl="" action="" tgtFrame="" tooltip="" history="1" highlightClick="0" endSnd="0"/>
              </a:rPr>
              <a:t>http://idrblab.net/ttd/</a:t>
            </a:r>
            <a:r>
              <a:t>) - “A database to provide information about the known and explored therapeutic protein and nucleic acid targets, the targeted disease, pathway information and the corresponding drugs directed at each of these targets.” This can help you determine precedence for a target.</a:t>
            </a:r>
          </a:p>
          <a:p>
            <a:pPr marL="555625" indent="-555625" defTabSz="739378">
              <a:defRPr sz="4500"/>
            </a:pPr>
            <a:r>
              <a:t>BindingDB (</a:t>
            </a:r>
            <a:r>
              <a:rPr u="sng">
                <a:hlinkClick r:id="rId4" invalidUrl="" action="" tgtFrame="" tooltip="" history="1" highlightClick="0" endSnd="0"/>
              </a:rPr>
              <a:t>http://www.bindingdb.org/bind/index.jsp</a:t>
            </a:r>
            <a:r>
              <a:t>) - “BindingDB is a public, web-accessible database of measured binding affinities, focusing chiefly on the interactions of protein considered to be drug-targets with small, drug-like molecules.” BindingDB can help you determine whether a any small molecule (not necessarily a drug) has been found that binds to a target.</a:t>
            </a:r>
          </a:p>
          <a:p>
            <a:pPr marL="555625" indent="-555625" defTabSz="739378">
              <a:defRPr sz="4500"/>
            </a:pPr>
            <a:r>
              <a:t>PocketDB (http://proline.biochem.iisc.ernet.in/PocketDB/index.php) - Databases of pockets in Protein Data Bank structures</a:t>
            </a:r>
          </a:p>
        </p:txBody>
      </p:sp>
      <p:sp>
        <p:nvSpPr>
          <p:cNvPr id="181"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3" name="Interactive Database Exercise"/>
          <p:cNvSpPr txBox="1"/>
          <p:nvPr>
            <p:ph type="title"/>
          </p:nvPr>
        </p:nvSpPr>
        <p:spPr>
          <a:prstGeom prst="rect">
            <a:avLst/>
          </a:prstGeom>
        </p:spPr>
        <p:txBody>
          <a:bodyPr/>
          <a:lstStyle/>
          <a:p>
            <a:pPr/>
            <a:r>
              <a:t>Interactive Database Exercise</a:t>
            </a:r>
          </a:p>
        </p:txBody>
      </p:sp>
      <p:sp>
        <p:nvSpPr>
          <p:cNvPr id="184"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6" name="I’ve been working with Oscar Juarez on discovering inhibitors for Complex II, a.k.a. Succinate Dehydrogenase (SDH), from Pseudomonas aeruginosa…"/>
          <p:cNvSpPr txBox="1"/>
          <p:nvPr>
            <p:ph type="body" sz="half" idx="1"/>
          </p:nvPr>
        </p:nvSpPr>
        <p:spPr>
          <a:prstGeom prst="rect">
            <a:avLst/>
          </a:prstGeom>
        </p:spPr>
        <p:txBody>
          <a:bodyPr/>
          <a:lstStyle/>
          <a:p>
            <a:pPr/>
            <a:r>
              <a:t>I’ve been working with Oscar Juarez on discovering inhibitors for Complex II, a.k.a. Succinate Dehydrogenase (SDH), from </a:t>
            </a:r>
            <a:r>
              <a:rPr i="1">
                <a:latin typeface="+mj-lt"/>
                <a:ea typeface="+mj-ea"/>
                <a:cs typeface="+mj-cs"/>
                <a:sym typeface="Helvetica"/>
              </a:rPr>
              <a:t>Pseudomonas aeruginosa</a:t>
            </a:r>
          </a:p>
          <a:p>
            <a:pPr/>
            <a:r>
              <a:t>The structure of E. Coli SDH has been solved at a resolution of 2.6 Å</a:t>
            </a:r>
          </a:p>
          <a:p>
            <a:pPr/>
            <a:r>
              <a:t>Subunit B (cyan) has Iron-Sulfur centers</a:t>
            </a:r>
          </a:p>
          <a:p>
            <a:pPr/>
            <a:r>
              <a:t>We are targeting the ubiquinone site at the interface of subunits B, C (yellow), and D (red)</a:t>
            </a:r>
          </a:p>
        </p:txBody>
      </p:sp>
      <p:sp>
        <p:nvSpPr>
          <p:cNvPr id="187"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188" name="Image" descr="Image"/>
          <p:cNvPicPr>
            <a:picLocks noChangeAspect="1"/>
          </p:cNvPicPr>
          <p:nvPr/>
        </p:nvPicPr>
        <p:blipFill>
          <a:blip r:embed="rId2">
            <a:extLst/>
          </a:blip>
          <a:stretch>
            <a:fillRect/>
          </a:stretch>
        </p:blipFill>
        <p:spPr>
          <a:xfrm>
            <a:off x="11176000" y="1847165"/>
            <a:ext cx="12700000" cy="10021670"/>
          </a:xfrm>
          <a:prstGeom prst="rect">
            <a:avLst/>
          </a:prstGeom>
          <a:ln w="12700">
            <a:miter lim="400000"/>
          </a:ln>
        </p:spPr>
      </p:pic>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0" name="We think it’s a good drug target but I want to see what the online databases suggest…"/>
          <p:cNvSpPr txBox="1"/>
          <p:nvPr>
            <p:ph type="body" sz="half" idx="1"/>
          </p:nvPr>
        </p:nvSpPr>
        <p:spPr>
          <a:prstGeom prst="rect">
            <a:avLst/>
          </a:prstGeom>
        </p:spPr>
        <p:txBody>
          <a:bodyPr/>
          <a:lstStyle/>
          <a:p>
            <a:pPr/>
            <a:r>
              <a:t>We think it’s a good drug target but I want to see what the online databases suggest</a:t>
            </a:r>
          </a:p>
          <a:p>
            <a:pPr/>
            <a:r>
              <a:t>First, let’s try TDR targets (</a:t>
            </a:r>
            <a:r>
              <a:rPr u="sng">
                <a:hlinkClick r:id="rId2" invalidUrl="" action="" tgtFrame="" tooltip="" history="1" highlightClick="0" endSnd="0"/>
              </a:rPr>
              <a:t>https://tdrtargets.org</a:t>
            </a:r>
            <a:r>
              <a:t>). It is possible that an SDH drug for </a:t>
            </a:r>
            <a:r>
              <a:rPr i="1">
                <a:latin typeface="+mj-lt"/>
                <a:ea typeface="+mj-ea"/>
                <a:cs typeface="+mj-cs"/>
                <a:sym typeface="Helvetica"/>
              </a:rPr>
              <a:t>P. Aeruginosa</a:t>
            </a:r>
            <a:r>
              <a:t> may also work on some neglected tropical diseases.</a:t>
            </a:r>
          </a:p>
        </p:txBody>
      </p:sp>
      <p:sp>
        <p:nvSpPr>
          <p:cNvPr id="191"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192" name="Image" descr="Image"/>
          <p:cNvPicPr>
            <a:picLocks noChangeAspect="1"/>
          </p:cNvPicPr>
          <p:nvPr/>
        </p:nvPicPr>
        <p:blipFill>
          <a:blip r:embed="rId3">
            <a:extLst/>
          </a:blip>
          <a:stretch>
            <a:fillRect/>
          </a:stretch>
        </p:blipFill>
        <p:spPr>
          <a:xfrm>
            <a:off x="11170105" y="2885849"/>
            <a:ext cx="12700001" cy="7944303"/>
          </a:xfrm>
          <a:prstGeom prst="rect">
            <a:avLst/>
          </a:prstGeom>
          <a:ln w="12700">
            <a:miter lim="400000"/>
          </a:ln>
        </p:spPr>
      </p:pic>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4" name="Try a “Quick Search…” for “succinate dehydrogenase”. This yields many results that are various subunits of the enzyme from different species…"/>
          <p:cNvSpPr txBox="1"/>
          <p:nvPr>
            <p:ph type="body" sz="half" idx="1"/>
          </p:nvPr>
        </p:nvSpPr>
        <p:spPr>
          <a:prstGeom prst="rect">
            <a:avLst/>
          </a:prstGeom>
        </p:spPr>
        <p:txBody>
          <a:bodyPr/>
          <a:lstStyle/>
          <a:p>
            <a:pPr/>
            <a:r>
              <a:t>Try a “Quick Search…” for “succinate dehydrogenase”. This yields </a:t>
            </a:r>
            <a:r>
              <a:rPr u="sng"/>
              <a:t>many</a:t>
            </a:r>
            <a:r>
              <a:t> results that are various subunits of the enzyme from different species</a:t>
            </a:r>
          </a:p>
          <a:p>
            <a:pPr/>
            <a:r>
              <a:t>Compared to the ubiquinone binding site, the “flavoprotein subunit” is on the opposite side of the complex</a:t>
            </a:r>
          </a:p>
        </p:txBody>
      </p:sp>
      <p:sp>
        <p:nvSpPr>
          <p:cNvPr id="195"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196" name="Image" descr="Image"/>
          <p:cNvPicPr>
            <a:picLocks noChangeAspect="1"/>
          </p:cNvPicPr>
          <p:nvPr/>
        </p:nvPicPr>
        <p:blipFill>
          <a:blip r:embed="rId2">
            <a:extLst/>
          </a:blip>
          <a:stretch>
            <a:fillRect/>
          </a:stretch>
        </p:blipFill>
        <p:spPr>
          <a:xfrm>
            <a:off x="11176000" y="2749224"/>
            <a:ext cx="12700000" cy="7925151"/>
          </a:xfrm>
          <a:prstGeom prst="rect">
            <a:avLst/>
          </a:prstGeom>
          <a:ln w="12700">
            <a:miter lim="400000"/>
          </a:ln>
        </p:spPr>
      </p:pic>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8" name="A few of the hits had “iron-sulfur subunit” in the name. The iron-sulfur subunit is B, one of those next to the ubiquinone binding site.…"/>
          <p:cNvSpPr txBox="1"/>
          <p:nvPr>
            <p:ph type="body" sz="half" idx="1"/>
          </p:nvPr>
        </p:nvSpPr>
        <p:spPr>
          <a:prstGeom prst="rect">
            <a:avLst/>
          </a:prstGeom>
        </p:spPr>
        <p:txBody>
          <a:bodyPr/>
          <a:lstStyle/>
          <a:p>
            <a:pPr/>
            <a:r>
              <a:t>A few of the hits had “iron-sulfur subunit” in the name. The iron-sulfur subunit is B, one of those next to the ubiquinone binding site.</a:t>
            </a:r>
          </a:p>
          <a:p>
            <a:pPr/>
            <a:r>
              <a:t>Try a “Quick Search…” for “succinate dehydrogenase iron-sulfur”.</a:t>
            </a:r>
          </a:p>
        </p:txBody>
      </p:sp>
      <p:sp>
        <p:nvSpPr>
          <p:cNvPr id="199"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00" name="Image" descr="Image"/>
          <p:cNvPicPr>
            <a:picLocks noChangeAspect="1"/>
          </p:cNvPicPr>
          <p:nvPr/>
        </p:nvPicPr>
        <p:blipFill>
          <a:blip r:embed="rId2">
            <a:extLst/>
          </a:blip>
          <a:stretch>
            <a:fillRect/>
          </a:stretch>
        </p:blipFill>
        <p:spPr>
          <a:xfrm>
            <a:off x="11174934" y="2895424"/>
            <a:ext cx="12700001" cy="7925152"/>
          </a:xfrm>
          <a:prstGeom prst="rect">
            <a:avLst/>
          </a:prstGeom>
          <a:ln w="12700">
            <a:miter lim="400000"/>
          </a:ln>
        </p:spPr>
      </p:pic>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2" name="Click on Tb927.8.3380 and scroll down to Essentiality Data…"/>
          <p:cNvSpPr txBox="1"/>
          <p:nvPr>
            <p:ph type="body" sz="half" idx="1"/>
          </p:nvPr>
        </p:nvSpPr>
        <p:spPr>
          <a:prstGeom prst="rect">
            <a:avLst/>
          </a:prstGeom>
        </p:spPr>
        <p:txBody>
          <a:bodyPr/>
          <a:lstStyle/>
          <a:p>
            <a:pPr/>
            <a:r>
              <a:t>Click on Tb927.8.3380 and scroll down to Essentiality Data</a:t>
            </a:r>
          </a:p>
          <a:p>
            <a:pPr/>
            <a:r>
              <a:t>Suppose that we discover a SDH inhibitor in our SBDD campaign against the ubiquinone binding site of </a:t>
            </a:r>
            <a:r>
              <a:rPr i="1">
                <a:latin typeface="+mj-lt"/>
                <a:ea typeface="+mj-ea"/>
                <a:cs typeface="+mj-cs"/>
                <a:sym typeface="Helvetica"/>
              </a:rPr>
              <a:t>P. Aeruginosa</a:t>
            </a:r>
            <a:r>
              <a:t>. Based on these data, which other species would be most worth testing its efficacy against? Which would be least worth testing?</a:t>
            </a:r>
          </a:p>
        </p:txBody>
      </p:sp>
      <p:sp>
        <p:nvSpPr>
          <p:cNvPr id="203"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04" name="Image" descr="Image"/>
          <p:cNvPicPr>
            <a:picLocks noChangeAspect="1"/>
          </p:cNvPicPr>
          <p:nvPr/>
        </p:nvPicPr>
        <p:blipFill>
          <a:blip r:embed="rId2">
            <a:extLst/>
          </a:blip>
          <a:stretch>
            <a:fillRect/>
          </a:stretch>
        </p:blipFill>
        <p:spPr>
          <a:xfrm>
            <a:off x="11176000" y="2741202"/>
            <a:ext cx="12700000" cy="8233597"/>
          </a:xfrm>
          <a:prstGeom prst="rect">
            <a:avLst/>
          </a:prstGeom>
          <a:ln w="12700">
            <a:miter lim="400000"/>
          </a:ln>
        </p:spPr>
      </p:pic>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6" name="Click on Tb927.8.3380 and scroll down to Essentiality Data…"/>
          <p:cNvSpPr txBox="1"/>
          <p:nvPr>
            <p:ph type="body" sz="half" idx="1"/>
          </p:nvPr>
        </p:nvSpPr>
        <p:spPr>
          <a:prstGeom prst="rect">
            <a:avLst/>
          </a:prstGeom>
        </p:spPr>
        <p:txBody>
          <a:bodyPr/>
          <a:lstStyle/>
          <a:p>
            <a:pPr/>
            <a:r>
              <a:t>Click on Tb927.8.3380 and scroll down to Essentiality Data</a:t>
            </a:r>
          </a:p>
          <a:p>
            <a:pPr/>
            <a:r>
              <a:t>Suppose that we discover a SDH inhibitor in our SBDD campaign against the ubiquinone binding site of </a:t>
            </a:r>
            <a:r>
              <a:rPr i="1">
                <a:latin typeface="+mj-lt"/>
                <a:ea typeface="+mj-ea"/>
                <a:cs typeface="+mj-cs"/>
                <a:sym typeface="Helvetica"/>
              </a:rPr>
              <a:t>P. Aeruginosa</a:t>
            </a:r>
            <a:r>
              <a:t>. Based on these data, which other species would be most worth testing its efficacy against? Which would be least worth testing?</a:t>
            </a:r>
          </a:p>
          <a:p>
            <a:pPr/>
            <a:r>
              <a:t>The inhibitor should be tested against </a:t>
            </a:r>
            <a:r>
              <a:rPr i="1">
                <a:latin typeface="+mj-lt"/>
                <a:ea typeface="+mj-ea"/>
                <a:cs typeface="+mj-cs"/>
                <a:sym typeface="Helvetica"/>
              </a:rPr>
              <a:t>T. brucei</a:t>
            </a:r>
            <a:r>
              <a:t> and </a:t>
            </a:r>
            <a:r>
              <a:rPr i="1">
                <a:latin typeface="+mj-lt"/>
                <a:ea typeface="+mj-ea"/>
                <a:cs typeface="+mj-cs"/>
                <a:sym typeface="Helvetica"/>
              </a:rPr>
              <a:t>T. gondii</a:t>
            </a:r>
            <a:r>
              <a:t>. It probably won’t be effective against </a:t>
            </a:r>
            <a:r>
              <a:rPr i="1">
                <a:latin typeface="+mj-lt"/>
                <a:ea typeface="+mj-ea"/>
                <a:cs typeface="+mj-cs"/>
                <a:sym typeface="Helvetica"/>
              </a:rPr>
              <a:t>M. tuberculosis</a:t>
            </a:r>
            <a:r>
              <a:t> and </a:t>
            </a:r>
            <a:r>
              <a:rPr i="1">
                <a:latin typeface="+mj-lt"/>
                <a:ea typeface="+mj-ea"/>
                <a:cs typeface="+mj-cs"/>
                <a:sym typeface="Helvetica"/>
              </a:rPr>
              <a:t>P. berghei</a:t>
            </a:r>
            <a:r>
              <a:t>.</a:t>
            </a:r>
          </a:p>
        </p:txBody>
      </p:sp>
      <p:sp>
        <p:nvSpPr>
          <p:cNvPr id="207"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08" name="Image" descr="Image"/>
          <p:cNvPicPr>
            <a:picLocks noChangeAspect="1"/>
          </p:cNvPicPr>
          <p:nvPr/>
        </p:nvPicPr>
        <p:blipFill>
          <a:blip r:embed="rId2">
            <a:extLst/>
          </a:blip>
          <a:stretch>
            <a:fillRect/>
          </a:stretch>
        </p:blipFill>
        <p:spPr>
          <a:xfrm>
            <a:off x="11176000" y="2741202"/>
            <a:ext cx="12700000" cy="8233597"/>
          </a:xfrm>
          <a:prstGeom prst="rect">
            <a:avLst/>
          </a:prstGeom>
          <a:ln w="12700">
            <a:miter lim="400000"/>
          </a:ln>
        </p:spPr>
      </p:pic>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0" name="Also take a look at “Structural information”…"/>
          <p:cNvSpPr txBox="1"/>
          <p:nvPr>
            <p:ph type="body" sz="half" idx="1"/>
          </p:nvPr>
        </p:nvSpPr>
        <p:spPr>
          <a:prstGeom prst="rect">
            <a:avLst/>
          </a:prstGeom>
        </p:spPr>
        <p:txBody>
          <a:bodyPr/>
          <a:lstStyle/>
          <a:p>
            <a:pPr/>
            <a:r>
              <a:t>Also take a look at “Structural information”</a:t>
            </a:r>
          </a:p>
          <a:p>
            <a:pPr/>
            <a:r>
              <a:t>There is no crystal structures and the homology models from Modbase are not high quality. The homology model could be a guide, but I would not base an SBDD campaign against a </a:t>
            </a:r>
            <a:r>
              <a:rPr i="1">
                <a:latin typeface="+mj-lt"/>
                <a:ea typeface="+mj-ea"/>
                <a:cs typeface="+mj-cs"/>
                <a:sym typeface="Helvetica"/>
              </a:rPr>
              <a:t>T. brucei</a:t>
            </a:r>
            <a:r>
              <a:t> homology model.</a:t>
            </a:r>
          </a:p>
          <a:p>
            <a:pPr/>
            <a:r>
              <a:t>We can also look at AlphaFold</a:t>
            </a:r>
          </a:p>
        </p:txBody>
      </p:sp>
      <p:sp>
        <p:nvSpPr>
          <p:cNvPr id="211"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12" name="Image" descr="Image"/>
          <p:cNvPicPr>
            <a:picLocks noChangeAspect="1"/>
          </p:cNvPicPr>
          <p:nvPr/>
        </p:nvPicPr>
        <p:blipFill>
          <a:blip r:embed="rId2">
            <a:extLst/>
          </a:blip>
          <a:stretch>
            <a:fillRect/>
          </a:stretch>
        </p:blipFill>
        <p:spPr>
          <a:xfrm>
            <a:off x="11176000" y="2741202"/>
            <a:ext cx="12700000" cy="8233597"/>
          </a:xfrm>
          <a:prstGeom prst="rect">
            <a:avLst/>
          </a:prstGeom>
          <a:ln w="12700">
            <a:miter lim="400000"/>
          </a:ln>
        </p:spPr>
      </p:pic>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1" name="The exponential growth of biomacromolecule structures is an opportunity for SBDD"/>
          <p:cNvSpPr txBox="1"/>
          <p:nvPr>
            <p:ph type="title"/>
          </p:nvPr>
        </p:nvSpPr>
        <p:spPr>
          <a:xfrm>
            <a:off x="635000" y="317500"/>
            <a:ext cx="23114000" cy="2540000"/>
          </a:xfrm>
          <a:prstGeom prst="rect">
            <a:avLst/>
          </a:prstGeom>
        </p:spPr>
        <p:txBody>
          <a:bodyPr/>
          <a:lstStyle>
            <a:lvl1pPr defTabSz="575071">
              <a:defRPr sz="7840"/>
            </a:lvl1pPr>
          </a:lstStyle>
          <a:p>
            <a:pPr/>
            <a:r>
              <a:t>The exponential growth of biomacromolecule structures is an opportunity for SBDD</a:t>
            </a:r>
          </a:p>
        </p:txBody>
      </p:sp>
      <p:sp>
        <p:nvSpPr>
          <p:cNvPr id="142" name="Slide Number"/>
          <p:cNvSpPr txBox="1"/>
          <p:nvPr>
            <p:ph type="sldNum" sz="quarter" idx="2"/>
          </p:nvPr>
        </p:nvSpPr>
        <p:spPr>
          <a:xfrm>
            <a:off x="12020548" y="13010554"/>
            <a:ext cx="325045" cy="51117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143" name="Screen Shot 2020-01-02 at 1.54.59 PM.png" descr="Screen Shot 2020-01-02 at 1.54.59 PM.png"/>
          <p:cNvPicPr>
            <a:picLocks noChangeAspect="1"/>
          </p:cNvPicPr>
          <p:nvPr/>
        </p:nvPicPr>
        <p:blipFill>
          <a:blip r:embed="rId2">
            <a:extLst/>
          </a:blip>
          <a:srcRect l="0" t="0" r="0" b="6628"/>
          <a:stretch>
            <a:fillRect/>
          </a:stretch>
        </p:blipFill>
        <p:spPr>
          <a:xfrm>
            <a:off x="3550175" y="2979335"/>
            <a:ext cx="17265791" cy="9481502"/>
          </a:xfrm>
          <a:prstGeom prst="rect">
            <a:avLst/>
          </a:prstGeom>
          <a:ln w="12700">
            <a:miter lim="400000"/>
          </a:ln>
        </p:spPr>
      </p:pic>
      <p:sp>
        <p:nvSpPr>
          <p:cNvPr id="144" name="https://www.rcsb.org/stats/growth/overall"/>
          <p:cNvSpPr txBox="1"/>
          <p:nvPr/>
        </p:nvSpPr>
        <p:spPr>
          <a:xfrm>
            <a:off x="9350438" y="12543649"/>
            <a:ext cx="5683124" cy="5111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r">
              <a:defRPr sz="2400">
                <a:latin typeface="+mn-lt"/>
                <a:ea typeface="+mn-ea"/>
                <a:cs typeface="+mn-cs"/>
                <a:sym typeface="Helvetica Light"/>
              </a:defRPr>
            </a:lvl1pPr>
          </a:lstStyle>
          <a:p>
            <a:pPr/>
            <a:r>
              <a:t>https://www.rcsb.org/stats/growth/overall</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4" name="The structure we have used as a basis for modeling studies has been 1NEK. I tried this in the PockeTome (http://ablab.ucsd.edu/POCKETOME/). (Was down on 7/6). There was no record for it.…"/>
          <p:cNvSpPr txBox="1"/>
          <p:nvPr>
            <p:ph type="body" sz="half" idx="1"/>
          </p:nvPr>
        </p:nvSpPr>
        <p:spPr>
          <a:prstGeom prst="rect">
            <a:avLst/>
          </a:prstGeom>
        </p:spPr>
        <p:txBody>
          <a:bodyPr/>
          <a:lstStyle/>
          <a:p>
            <a:pPr/>
            <a:r>
              <a:t>The structure we have used as a basis for modeling studies has been 1NEK. I tried this in the PockeTome (</a:t>
            </a:r>
            <a:r>
              <a:rPr u="sng">
                <a:hlinkClick r:id="rId2" invalidUrl="" action="" tgtFrame="" tooltip="" history="1" highlightClick="0" endSnd="0"/>
              </a:rPr>
              <a:t>http://ablab.ucsd.edu/POCKETOME/</a:t>
            </a:r>
            <a:r>
              <a:t>). (Was down on 7/6). There was no record for it.</a:t>
            </a:r>
          </a:p>
          <a:p>
            <a:pPr/>
            <a:r>
              <a:t>Try a search for “succinate”. Did you find SDH?</a:t>
            </a:r>
          </a:p>
        </p:txBody>
      </p:sp>
      <p:sp>
        <p:nvSpPr>
          <p:cNvPr id="215"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16" name="Image" descr="Image"/>
          <p:cNvPicPr>
            <a:picLocks noChangeAspect="1"/>
          </p:cNvPicPr>
          <p:nvPr/>
        </p:nvPicPr>
        <p:blipFill>
          <a:blip r:embed="rId3">
            <a:extLst/>
          </a:blip>
          <a:stretch>
            <a:fillRect/>
          </a:stretch>
        </p:blipFill>
        <p:spPr>
          <a:xfrm>
            <a:off x="12033858" y="470926"/>
            <a:ext cx="11899901" cy="4889501"/>
          </a:xfrm>
          <a:prstGeom prst="rect">
            <a:avLst/>
          </a:prstGeom>
          <a:ln w="12700">
            <a:miter lim="400000"/>
          </a:ln>
        </p:spPr>
      </p:pic>
      <p:pic>
        <p:nvPicPr>
          <p:cNvPr id="217" name="Image" descr="Image"/>
          <p:cNvPicPr>
            <a:picLocks noChangeAspect="1"/>
          </p:cNvPicPr>
          <p:nvPr/>
        </p:nvPicPr>
        <p:blipFill>
          <a:blip r:embed="rId4">
            <a:extLst/>
          </a:blip>
          <a:stretch>
            <a:fillRect/>
          </a:stretch>
        </p:blipFill>
        <p:spPr>
          <a:xfrm>
            <a:off x="13780881" y="2140434"/>
            <a:ext cx="10450021" cy="9435132"/>
          </a:xfrm>
          <a:prstGeom prst="rect">
            <a:avLst/>
          </a:prstGeom>
          <a:ln w="12700">
            <a:miter lim="400000"/>
          </a:ln>
        </p:spPr>
      </p:pic>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9" name="Let’s try “succinate dehydrogenase” in the Therapeutic Target Database (http://idrblab.net/ttd/)…"/>
          <p:cNvSpPr txBox="1"/>
          <p:nvPr>
            <p:ph type="body" sz="half" idx="1"/>
          </p:nvPr>
        </p:nvSpPr>
        <p:spPr>
          <a:prstGeom prst="rect">
            <a:avLst/>
          </a:prstGeom>
        </p:spPr>
        <p:txBody>
          <a:bodyPr/>
          <a:lstStyle/>
          <a:p>
            <a:pPr/>
            <a:r>
              <a:t>Let’s try “succinate dehydrogenase” in the Therapeutic Target Database (</a:t>
            </a:r>
            <a:r>
              <a:rPr u="sng">
                <a:hlinkClick r:id="rId2" invalidUrl="" action="" tgtFrame="" tooltip="" history="1" highlightClick="0" endSnd="0"/>
              </a:rPr>
              <a:t>http://idrblab.net/ttd/</a:t>
            </a:r>
            <a:r>
              <a:t>)</a:t>
            </a:r>
          </a:p>
          <a:p>
            <a:pPr/>
            <a:r>
              <a:t>Did you find SDH?</a:t>
            </a:r>
          </a:p>
        </p:txBody>
      </p:sp>
      <p:sp>
        <p:nvSpPr>
          <p:cNvPr id="220"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21" name="Image" descr="Image"/>
          <p:cNvPicPr>
            <a:picLocks noChangeAspect="1"/>
          </p:cNvPicPr>
          <p:nvPr/>
        </p:nvPicPr>
        <p:blipFill>
          <a:blip r:embed="rId3">
            <a:extLst/>
          </a:blip>
          <a:stretch>
            <a:fillRect/>
          </a:stretch>
        </p:blipFill>
        <p:spPr>
          <a:xfrm>
            <a:off x="11176000" y="4463429"/>
            <a:ext cx="12700000" cy="4789142"/>
          </a:xfrm>
          <a:prstGeom prst="rect">
            <a:avLst/>
          </a:prstGeom>
          <a:ln w="12700">
            <a:miter lim="400000"/>
          </a:ln>
        </p:spPr>
      </p:pic>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3" name="Now try “succinate dehydrogenase” in the Therapeutic Target Database (http://idrblab.net/ttd/)…"/>
          <p:cNvSpPr txBox="1"/>
          <p:nvPr>
            <p:ph type="body" sz="half" idx="1"/>
          </p:nvPr>
        </p:nvSpPr>
        <p:spPr>
          <a:prstGeom prst="rect">
            <a:avLst/>
          </a:prstGeom>
        </p:spPr>
        <p:txBody>
          <a:bodyPr/>
          <a:lstStyle/>
          <a:p>
            <a:pPr/>
            <a:r>
              <a:t>Now try “succinate dehydrogenase” in the Therapeutic Target Database (</a:t>
            </a:r>
            <a:r>
              <a:rPr u="sng">
                <a:hlinkClick r:id="rId2" invalidUrl="" action="" tgtFrame="" tooltip="" history="1" highlightClick="0" endSnd="0"/>
              </a:rPr>
              <a:t>http://idrblab.net/ttd/</a:t>
            </a:r>
            <a:r>
              <a:t>)</a:t>
            </a:r>
          </a:p>
          <a:p>
            <a:pPr/>
            <a:r>
              <a:t>Did you find SDH?</a:t>
            </a:r>
          </a:p>
          <a:p>
            <a:pPr/>
            <a:r>
              <a:t>Looks like it is there, as T39811.</a:t>
            </a:r>
          </a:p>
        </p:txBody>
      </p:sp>
      <p:sp>
        <p:nvSpPr>
          <p:cNvPr id="224"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25" name="Image" descr="Image"/>
          <p:cNvPicPr>
            <a:picLocks noChangeAspect="1"/>
          </p:cNvPicPr>
          <p:nvPr/>
        </p:nvPicPr>
        <p:blipFill>
          <a:blip r:embed="rId3">
            <a:extLst/>
          </a:blip>
          <a:stretch>
            <a:fillRect/>
          </a:stretch>
        </p:blipFill>
        <p:spPr>
          <a:xfrm>
            <a:off x="11176000" y="4463429"/>
            <a:ext cx="12700000" cy="4789142"/>
          </a:xfrm>
          <a:prstGeom prst="rect">
            <a:avLst/>
          </a:prstGeom>
          <a:ln w="12700">
            <a:miter lim="400000"/>
          </a:ln>
        </p:spPr>
      </p:pic>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7" name="Are there currently any drugs that target SDH?"/>
          <p:cNvSpPr txBox="1"/>
          <p:nvPr>
            <p:ph type="body" sz="half" idx="1"/>
          </p:nvPr>
        </p:nvSpPr>
        <p:spPr>
          <a:prstGeom prst="rect">
            <a:avLst/>
          </a:prstGeom>
        </p:spPr>
        <p:txBody>
          <a:bodyPr/>
          <a:lstStyle/>
          <a:p>
            <a:pPr/>
            <a:r>
              <a:t>Are there currently any drugs that target SDH?</a:t>
            </a:r>
          </a:p>
        </p:txBody>
      </p:sp>
      <p:sp>
        <p:nvSpPr>
          <p:cNvPr id="228"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29" name="Image" descr="Image"/>
          <p:cNvPicPr>
            <a:picLocks noChangeAspect="1"/>
          </p:cNvPicPr>
          <p:nvPr/>
        </p:nvPicPr>
        <p:blipFill>
          <a:blip r:embed="rId2">
            <a:extLst/>
          </a:blip>
          <a:stretch>
            <a:fillRect/>
          </a:stretch>
        </p:blipFill>
        <p:spPr>
          <a:xfrm>
            <a:off x="11174593" y="1930951"/>
            <a:ext cx="12700001" cy="9854098"/>
          </a:xfrm>
          <a:prstGeom prst="rect">
            <a:avLst/>
          </a:prstGeom>
          <a:ln w="12700">
            <a:miter lim="400000"/>
          </a:ln>
        </p:spPr>
      </p:pic>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1" name="Are there currently any drugs that target SDH?…"/>
          <p:cNvSpPr txBox="1"/>
          <p:nvPr>
            <p:ph type="body" sz="half" idx="1"/>
          </p:nvPr>
        </p:nvSpPr>
        <p:spPr>
          <a:prstGeom prst="rect">
            <a:avLst/>
          </a:prstGeom>
        </p:spPr>
        <p:txBody>
          <a:bodyPr/>
          <a:lstStyle/>
          <a:p>
            <a:pPr/>
            <a:r>
              <a:t>Are there currently any drugs that target SDH?</a:t>
            </a:r>
          </a:p>
          <a:p>
            <a:pPr/>
            <a:r>
              <a:t>No</a:t>
            </a:r>
          </a:p>
        </p:txBody>
      </p:sp>
      <p:sp>
        <p:nvSpPr>
          <p:cNvPr id="232"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33" name="Image" descr="Image"/>
          <p:cNvPicPr>
            <a:picLocks noChangeAspect="1"/>
          </p:cNvPicPr>
          <p:nvPr/>
        </p:nvPicPr>
        <p:blipFill>
          <a:blip r:embed="rId2">
            <a:extLst/>
          </a:blip>
          <a:stretch>
            <a:fillRect/>
          </a:stretch>
        </p:blipFill>
        <p:spPr>
          <a:xfrm>
            <a:off x="11174593" y="1930951"/>
            <a:ext cx="12700001" cy="9854098"/>
          </a:xfrm>
          <a:prstGeom prst="rect">
            <a:avLst/>
          </a:prstGeom>
          <a:ln w="12700">
            <a:miter lim="400000"/>
          </a:ln>
        </p:spPr>
      </p:pic>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5" name="Finally let’s try BindingDB (http://www.bindingdb.org/bind/index.jsp)…"/>
          <p:cNvSpPr txBox="1"/>
          <p:nvPr>
            <p:ph type="body" sz="half" idx="1"/>
          </p:nvPr>
        </p:nvSpPr>
        <p:spPr>
          <a:prstGeom prst="rect">
            <a:avLst/>
          </a:prstGeom>
        </p:spPr>
        <p:txBody>
          <a:bodyPr/>
          <a:lstStyle/>
          <a:p>
            <a:pPr/>
            <a:r>
              <a:t>Finally let’s try BindingDB (</a:t>
            </a:r>
            <a:r>
              <a:rPr u="sng">
                <a:hlinkClick r:id="rId2" invalidUrl="" action="" tgtFrame="" tooltip="" history="1" highlightClick="0" endSnd="0"/>
              </a:rPr>
              <a:t>http://www.bindingdb.org/bind/index.jsp</a:t>
            </a:r>
            <a:r>
              <a:t>)</a:t>
            </a:r>
          </a:p>
          <a:p>
            <a:pPr/>
            <a:r>
              <a:t>Search for “succinate dehydrogenase”. Then click on “mitochondrial complex ii; succinate dehydrogenase”.</a:t>
            </a:r>
          </a:p>
          <a:p>
            <a:pPr/>
            <a:r>
              <a:t>How many hits do you get?</a:t>
            </a:r>
          </a:p>
        </p:txBody>
      </p:sp>
      <p:sp>
        <p:nvSpPr>
          <p:cNvPr id="236"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37" name="Image" descr="Image"/>
          <p:cNvPicPr>
            <a:picLocks noChangeAspect="1"/>
          </p:cNvPicPr>
          <p:nvPr/>
        </p:nvPicPr>
        <p:blipFill>
          <a:blip r:embed="rId3">
            <a:extLst/>
          </a:blip>
          <a:stretch>
            <a:fillRect/>
          </a:stretch>
        </p:blipFill>
        <p:spPr>
          <a:xfrm>
            <a:off x="11176000" y="5247575"/>
            <a:ext cx="12700000" cy="3220850"/>
          </a:xfrm>
          <a:prstGeom prst="rect">
            <a:avLst/>
          </a:prstGeom>
          <a:ln w="12700">
            <a:miter lim="400000"/>
          </a:ln>
        </p:spPr>
      </p:pic>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9" name="Finally let’s try BindingDB (http://www.bindingdb.org/bind/index.jsp)…"/>
          <p:cNvSpPr txBox="1"/>
          <p:nvPr>
            <p:ph type="body" sz="half" idx="1"/>
          </p:nvPr>
        </p:nvSpPr>
        <p:spPr>
          <a:prstGeom prst="rect">
            <a:avLst/>
          </a:prstGeom>
        </p:spPr>
        <p:txBody>
          <a:bodyPr/>
          <a:lstStyle/>
          <a:p>
            <a:pPr/>
            <a:r>
              <a:t>Finally let’s try BindingDB (</a:t>
            </a:r>
            <a:r>
              <a:rPr u="sng">
                <a:hlinkClick r:id="rId2" invalidUrl="" action="" tgtFrame="" tooltip="" history="1" highlightClick="0" endSnd="0"/>
              </a:rPr>
              <a:t>http://www.bindingdb.org/bind/index.jsp</a:t>
            </a:r>
            <a:r>
              <a:t>)</a:t>
            </a:r>
          </a:p>
          <a:p>
            <a:pPr/>
            <a:r>
              <a:t>Search for “succinate dehydrogenase”. Then click on “succinate dehydrogenase [ubiquinone] iron-sulfur subunit, mitochondrial”.</a:t>
            </a:r>
          </a:p>
          <a:p>
            <a:pPr/>
            <a:r>
              <a:t>How many hits do you get?</a:t>
            </a:r>
          </a:p>
          <a:p>
            <a:pPr/>
            <a:r>
              <a:t>I see 57!</a:t>
            </a:r>
          </a:p>
        </p:txBody>
      </p:sp>
      <p:sp>
        <p:nvSpPr>
          <p:cNvPr id="240"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41" name="Image" descr="Image"/>
          <p:cNvPicPr>
            <a:picLocks noChangeAspect="1"/>
          </p:cNvPicPr>
          <p:nvPr/>
        </p:nvPicPr>
        <p:blipFill>
          <a:blip r:embed="rId3">
            <a:extLst/>
          </a:blip>
          <a:stretch>
            <a:fillRect/>
          </a:stretch>
        </p:blipFill>
        <p:spPr>
          <a:xfrm>
            <a:off x="11177065" y="3867305"/>
            <a:ext cx="12700001" cy="5981390"/>
          </a:xfrm>
          <a:prstGeom prst="rect">
            <a:avLst/>
          </a:prstGeom>
          <a:ln w="12700">
            <a:miter lim="400000"/>
          </a:ln>
        </p:spPr>
      </p:pic>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3" name="What do I learn from the BindingDB hits?"/>
          <p:cNvSpPr txBox="1"/>
          <p:nvPr>
            <p:ph type="title"/>
          </p:nvPr>
        </p:nvSpPr>
        <p:spPr>
          <a:prstGeom prst="rect">
            <a:avLst/>
          </a:prstGeom>
        </p:spPr>
        <p:txBody>
          <a:bodyPr/>
          <a:lstStyle>
            <a:lvl1pPr defTabSz="673655">
              <a:defRPr sz="9184"/>
            </a:lvl1pPr>
          </a:lstStyle>
          <a:p>
            <a:pPr/>
            <a:r>
              <a:t>What do I learn from the BindingDB hits?</a:t>
            </a:r>
          </a:p>
        </p:txBody>
      </p:sp>
      <p:sp>
        <p:nvSpPr>
          <p:cNvPr id="244" name="The relatively large number of compounds that bind to SDH suggests that the site is druggable…"/>
          <p:cNvSpPr txBox="1"/>
          <p:nvPr>
            <p:ph type="body" idx="1"/>
          </p:nvPr>
        </p:nvSpPr>
        <p:spPr>
          <a:prstGeom prst="rect">
            <a:avLst/>
          </a:prstGeom>
        </p:spPr>
        <p:txBody>
          <a:bodyPr/>
          <a:lstStyle/>
          <a:p>
            <a:pPr/>
            <a:r>
              <a:t>The relatively large number of compounds that bind to SDH suggests that the site is druggable</a:t>
            </a:r>
          </a:p>
          <a:p>
            <a:pPr/>
            <a:r>
              <a:t>The results are from two studies, one that tested inhibition for a bacterium Septoria tritici, and another for humans. The fact that many compounds bind to the human enzyme means that specificity could be an issue.</a:t>
            </a:r>
          </a:p>
          <a:p>
            <a:pPr/>
            <a:r>
              <a:t>It may be worth trying some of the compounds against </a:t>
            </a:r>
            <a:r>
              <a:rPr i="1">
                <a:latin typeface="+mj-lt"/>
                <a:ea typeface="+mj-ea"/>
                <a:cs typeface="+mj-cs"/>
                <a:sym typeface="Helvetica"/>
              </a:rPr>
              <a:t>P. Aeruginosa</a:t>
            </a:r>
            <a:r>
              <a:t>.</a:t>
            </a:r>
          </a:p>
        </p:txBody>
      </p:sp>
      <p:sp>
        <p:nvSpPr>
          <p:cNvPr id="245"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7" name="In the pharmaceutical industry, target selection is not only based on science, but also business"/>
          <p:cNvSpPr txBox="1"/>
          <p:nvPr>
            <p:ph type="title"/>
          </p:nvPr>
        </p:nvSpPr>
        <p:spPr>
          <a:prstGeom prst="rect">
            <a:avLst/>
          </a:prstGeom>
        </p:spPr>
        <p:txBody>
          <a:bodyPr/>
          <a:lstStyle>
            <a:lvl1pPr defTabSz="575071">
              <a:defRPr sz="7840"/>
            </a:lvl1pPr>
          </a:lstStyle>
          <a:p>
            <a:pPr/>
            <a:r>
              <a:t>In the pharmaceutical industry, target selection is not only based on science, but also business </a:t>
            </a:r>
          </a:p>
        </p:txBody>
      </p:sp>
      <p:sp>
        <p:nvSpPr>
          <p:cNvPr id="248" name="How do pharmaceutical companies make money?…"/>
          <p:cNvSpPr txBox="1"/>
          <p:nvPr>
            <p:ph type="body" idx="1"/>
          </p:nvPr>
        </p:nvSpPr>
        <p:spPr>
          <a:prstGeom prst="rect">
            <a:avLst/>
          </a:prstGeom>
        </p:spPr>
        <p:txBody>
          <a:bodyPr numCol="2" spcCol="1155700"/>
          <a:lstStyle/>
          <a:p>
            <a:pPr marL="611187" indent="-611187" defTabSz="813315">
              <a:defRPr sz="4950"/>
            </a:pPr>
            <a:r>
              <a:t>How do pharmaceutical companies make money?</a:t>
            </a:r>
          </a:p>
          <a:p>
            <a:pPr lvl="1" marL="1051242" indent="-611187" defTabSz="813315">
              <a:defRPr sz="4950"/>
            </a:pPr>
            <a:r>
              <a:t>Costs</a:t>
            </a:r>
          </a:p>
          <a:p>
            <a:pPr lvl="2" marL="1491297" indent="-611187" defTabSz="813315">
              <a:defRPr sz="4950"/>
            </a:pPr>
            <a:r>
              <a:t>research and development is very expensive</a:t>
            </a:r>
          </a:p>
          <a:p>
            <a:pPr lvl="2" marL="1491297" indent="-611187" defTabSz="813315">
              <a:defRPr sz="4950"/>
            </a:pPr>
            <a:r>
              <a:t>manufacturing is relatively cheap</a:t>
            </a:r>
          </a:p>
          <a:p>
            <a:pPr lvl="1" marL="1051242" indent="-611187" defTabSz="813315">
              <a:defRPr sz="4950"/>
            </a:pPr>
            <a:r>
              <a:t>Income from drug sales</a:t>
            </a:r>
          </a:p>
          <a:p>
            <a:pPr marL="611187" indent="-611187" defTabSz="813315">
              <a:defRPr sz="4950"/>
            </a:pPr>
            <a:r>
              <a:t>In the current system, research and development(opposed to making old drugs) is incentivized by </a:t>
            </a:r>
            <a:r>
              <a:rPr u="sng"/>
              <a:t>patents</a:t>
            </a:r>
          </a:p>
          <a:p>
            <a:pPr lvl="1" marL="1051242" indent="-611187" defTabSz="813315">
              <a:defRPr sz="4950"/>
            </a:pPr>
            <a:r>
              <a:t>must be novel, non-obvious, and useful. usually true for drugs.</a:t>
            </a:r>
          </a:p>
          <a:p>
            <a:pPr lvl="1" marL="1051242" indent="-611187" defTabSz="813315">
              <a:defRPr sz="4950"/>
            </a:pPr>
            <a:r>
              <a:t>provide monopoly on legal sales for a temporary period (in the U.S., 20 years from earliest filing)</a:t>
            </a:r>
          </a:p>
          <a:p>
            <a:pPr lvl="1" marL="1051242" indent="-611187" defTabSz="813315">
              <a:defRPr sz="4950"/>
            </a:pPr>
            <a:r>
              <a:t>need to be filed country-by-country</a:t>
            </a:r>
          </a:p>
          <a:p>
            <a:pPr marL="611187" indent="-611187" defTabSz="813315">
              <a:defRPr sz="4950"/>
            </a:pPr>
            <a:r>
              <a:t>In general, this system means that for a drug development campaign, the market must be</a:t>
            </a:r>
          </a:p>
          <a:p>
            <a:pPr lvl="1" marL="1051242" indent="-611187" defTabSz="813315">
              <a:defRPr sz="4950"/>
            </a:pPr>
            <a:r>
              <a:t>large enough</a:t>
            </a:r>
          </a:p>
          <a:p>
            <a:pPr lvl="1" marL="1051242" indent="-611187" defTabSz="813315">
              <a:defRPr sz="4950"/>
            </a:pPr>
            <a:r>
              <a:t>rich enough</a:t>
            </a:r>
          </a:p>
          <a:p>
            <a:pPr lvl="1" marL="1051242" indent="-611187" defTabSz="813315">
              <a:defRPr sz="4950"/>
            </a:pPr>
            <a:r>
              <a:t>not too competitive</a:t>
            </a:r>
          </a:p>
        </p:txBody>
      </p:sp>
      <p:sp>
        <p:nvSpPr>
          <p:cNvPr id="249"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48">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248">
                                            <p:txEl>
                                              <p:pRg st="0" end="0"/>
                                            </p:txEl>
                                          </p:spTgt>
                                        </p:tgtEl>
                                        <p:attrNameLst>
                                          <p:attrName>style.visibility</p:attrName>
                                        </p:attrNameLst>
                                      </p:cBhvr>
                                      <p:to>
                                        <p:strVal val="visible"/>
                                      </p:to>
                                    </p:set>
                                  </p:childTnLst>
                                </p:cTn>
                              </p:par>
                              <p:par>
                                <p:cTn id="9" presetClass="entr" nodeType="withEffect" presetSubtype="0" presetID="1" grpId="1" fill="hold">
                                  <p:stCondLst>
                                    <p:cond delay="0"/>
                                  </p:stCondLst>
                                  <p:iterate type="el" backwards="0">
                                    <p:tmAbs val="0"/>
                                  </p:iterate>
                                  <p:childTnLst>
                                    <p:set>
                                      <p:cBhvr>
                                        <p:cTn id="10" fill="hold"/>
                                        <p:tgtEl>
                                          <p:spTgt spid="248">
                                            <p:txEl>
                                              <p:pRg st="1" end="1"/>
                                            </p:txEl>
                                          </p:spTgt>
                                        </p:tgtEl>
                                        <p:attrNameLst>
                                          <p:attrName>style.visibility</p:attrName>
                                        </p:attrNameLst>
                                      </p:cBhvr>
                                      <p:to>
                                        <p:strVal val="visible"/>
                                      </p:to>
                                    </p:set>
                                  </p:childTnLst>
                                </p:cTn>
                              </p:par>
                              <p:par>
                                <p:cTn id="11" presetClass="entr" nodeType="withEffect" presetSubtype="0" presetID="1" grpId="1" fill="hold">
                                  <p:stCondLst>
                                    <p:cond delay="0"/>
                                  </p:stCondLst>
                                  <p:iterate type="el" backwards="0">
                                    <p:tmAbs val="0"/>
                                  </p:iterate>
                                  <p:childTnLst>
                                    <p:set>
                                      <p:cBhvr>
                                        <p:cTn id="12" fill="hold"/>
                                        <p:tgtEl>
                                          <p:spTgt spid="248">
                                            <p:txEl>
                                              <p:pRg st="2" end="2"/>
                                            </p:txEl>
                                          </p:spTgt>
                                        </p:tgtEl>
                                        <p:attrNameLst>
                                          <p:attrName>style.visibility</p:attrName>
                                        </p:attrNameLst>
                                      </p:cBhvr>
                                      <p:to>
                                        <p:strVal val="visible"/>
                                      </p:to>
                                    </p:set>
                                  </p:childTnLst>
                                </p:cTn>
                              </p:par>
                              <p:par>
                                <p:cTn id="13" presetClass="entr" nodeType="withEffect" presetSubtype="0" presetID="1" grpId="1" fill="hold">
                                  <p:stCondLst>
                                    <p:cond delay="0"/>
                                  </p:stCondLst>
                                  <p:iterate type="el" backwards="0">
                                    <p:tmAbs val="0"/>
                                  </p:iterate>
                                  <p:childTnLst>
                                    <p:set>
                                      <p:cBhvr>
                                        <p:cTn id="14" fill="hold"/>
                                        <p:tgtEl>
                                          <p:spTgt spid="248">
                                            <p:txEl>
                                              <p:pRg st="3" end="3"/>
                                            </p:txEl>
                                          </p:spTgt>
                                        </p:tgtEl>
                                        <p:attrNameLst>
                                          <p:attrName>style.visibility</p:attrName>
                                        </p:attrNameLst>
                                      </p:cBhvr>
                                      <p:to>
                                        <p:strVal val="visible"/>
                                      </p:to>
                                    </p:set>
                                  </p:childTnLst>
                                </p:cTn>
                              </p:par>
                              <p:par>
                                <p:cTn id="15" presetClass="entr" nodeType="withEffect" presetSubtype="0" presetID="1" grpId="1" fill="hold">
                                  <p:stCondLst>
                                    <p:cond delay="0"/>
                                  </p:stCondLst>
                                  <p:iterate type="el" backwards="0">
                                    <p:tmAbs val="0"/>
                                  </p:iterate>
                                  <p:childTnLst>
                                    <p:set>
                                      <p:cBhvr>
                                        <p:cTn id="16" fill="hold"/>
                                        <p:tgtEl>
                                          <p:spTgt spid="248">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Class="entr" nodeType="clickEffect" presetSubtype="0" presetID="1" grpId="1" fill="hold">
                                  <p:stCondLst>
                                    <p:cond delay="0"/>
                                  </p:stCondLst>
                                  <p:iterate type="el" backwards="0">
                                    <p:tmAbs val="0"/>
                                  </p:iterate>
                                  <p:childTnLst>
                                    <p:set>
                                      <p:cBhvr>
                                        <p:cTn id="20" fill="hold"/>
                                        <p:tgtEl>
                                          <p:spTgt spid="248">
                                            <p:txEl>
                                              <p:pRg st="5" end="5"/>
                                            </p:txEl>
                                          </p:spTgt>
                                        </p:tgtEl>
                                        <p:attrNameLst>
                                          <p:attrName>style.visibility</p:attrName>
                                        </p:attrNameLst>
                                      </p:cBhvr>
                                      <p:to>
                                        <p:strVal val="visible"/>
                                      </p:to>
                                    </p:set>
                                  </p:childTnLst>
                                </p:cTn>
                              </p:par>
                              <p:par>
                                <p:cTn id="21" presetClass="entr" nodeType="withEffect" presetSubtype="0" presetID="1" grpId="1" fill="hold">
                                  <p:stCondLst>
                                    <p:cond delay="0"/>
                                  </p:stCondLst>
                                  <p:iterate type="el" backwards="0">
                                    <p:tmAbs val="0"/>
                                  </p:iterate>
                                  <p:childTnLst>
                                    <p:set>
                                      <p:cBhvr>
                                        <p:cTn id="22" fill="hold"/>
                                        <p:tgtEl>
                                          <p:spTgt spid="248">
                                            <p:txEl>
                                              <p:pRg st="6" end="6"/>
                                            </p:txEl>
                                          </p:spTgt>
                                        </p:tgtEl>
                                        <p:attrNameLst>
                                          <p:attrName>style.visibility</p:attrName>
                                        </p:attrNameLst>
                                      </p:cBhvr>
                                      <p:to>
                                        <p:strVal val="visible"/>
                                      </p:to>
                                    </p:set>
                                  </p:childTnLst>
                                </p:cTn>
                              </p:par>
                              <p:par>
                                <p:cTn id="23" presetClass="entr" nodeType="withEffect" presetSubtype="0" presetID="1" grpId="1" fill="hold">
                                  <p:stCondLst>
                                    <p:cond delay="0"/>
                                  </p:stCondLst>
                                  <p:iterate type="el" backwards="0">
                                    <p:tmAbs val="0"/>
                                  </p:iterate>
                                  <p:childTnLst>
                                    <p:set>
                                      <p:cBhvr>
                                        <p:cTn id="24" fill="hold"/>
                                        <p:tgtEl>
                                          <p:spTgt spid="248">
                                            <p:txEl>
                                              <p:pRg st="7" end="7"/>
                                            </p:txEl>
                                          </p:spTgt>
                                        </p:tgtEl>
                                        <p:attrNameLst>
                                          <p:attrName>style.visibility</p:attrName>
                                        </p:attrNameLst>
                                      </p:cBhvr>
                                      <p:to>
                                        <p:strVal val="visible"/>
                                      </p:to>
                                    </p:set>
                                  </p:childTnLst>
                                </p:cTn>
                              </p:par>
                              <p:par>
                                <p:cTn id="25" presetClass="entr" nodeType="withEffect" presetSubtype="0" presetID="1" grpId="1" fill="hold">
                                  <p:stCondLst>
                                    <p:cond delay="0"/>
                                  </p:stCondLst>
                                  <p:iterate type="el" backwards="0">
                                    <p:tmAbs val="0"/>
                                  </p:iterate>
                                  <p:childTnLst>
                                    <p:set>
                                      <p:cBhvr>
                                        <p:cTn id="26" fill="hold"/>
                                        <p:tgtEl>
                                          <p:spTgt spid="248">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Class="entr" nodeType="clickEffect" presetSubtype="0" presetID="1" grpId="1" fill="hold">
                                  <p:stCondLst>
                                    <p:cond delay="0"/>
                                  </p:stCondLst>
                                  <p:iterate type="el" backwards="0">
                                    <p:tmAbs val="0"/>
                                  </p:iterate>
                                  <p:childTnLst>
                                    <p:set>
                                      <p:cBhvr>
                                        <p:cTn id="30" fill="hold"/>
                                        <p:tgtEl>
                                          <p:spTgt spid="248">
                                            <p:txEl>
                                              <p:pRg st="9" end="9"/>
                                            </p:txEl>
                                          </p:spTgt>
                                        </p:tgtEl>
                                        <p:attrNameLst>
                                          <p:attrName>style.visibility</p:attrName>
                                        </p:attrNameLst>
                                      </p:cBhvr>
                                      <p:to>
                                        <p:strVal val="visible"/>
                                      </p:to>
                                    </p:set>
                                  </p:childTnLst>
                                </p:cTn>
                              </p:par>
                              <p:par>
                                <p:cTn id="31" presetClass="entr" nodeType="withEffect" presetSubtype="0" presetID="1" grpId="1" fill="hold">
                                  <p:stCondLst>
                                    <p:cond delay="0"/>
                                  </p:stCondLst>
                                  <p:iterate type="el" backwards="0">
                                    <p:tmAbs val="0"/>
                                  </p:iterate>
                                  <p:childTnLst>
                                    <p:set>
                                      <p:cBhvr>
                                        <p:cTn id="32" fill="hold"/>
                                        <p:tgtEl>
                                          <p:spTgt spid="248">
                                            <p:txEl>
                                              <p:pRg st="10" end="10"/>
                                            </p:txEl>
                                          </p:spTgt>
                                        </p:tgtEl>
                                        <p:attrNameLst>
                                          <p:attrName>style.visibility</p:attrName>
                                        </p:attrNameLst>
                                      </p:cBhvr>
                                      <p:to>
                                        <p:strVal val="visible"/>
                                      </p:to>
                                    </p:set>
                                  </p:childTnLst>
                                </p:cTn>
                              </p:par>
                              <p:par>
                                <p:cTn id="33" presetClass="entr" nodeType="withEffect" presetSubtype="0" presetID="1" grpId="1" fill="hold">
                                  <p:stCondLst>
                                    <p:cond delay="0"/>
                                  </p:stCondLst>
                                  <p:iterate type="el" backwards="0">
                                    <p:tmAbs val="0"/>
                                  </p:iterate>
                                  <p:childTnLst>
                                    <p:set>
                                      <p:cBhvr>
                                        <p:cTn id="34" fill="hold"/>
                                        <p:tgtEl>
                                          <p:spTgt spid="248">
                                            <p:txEl>
                                              <p:pRg st="11" end="11"/>
                                            </p:txEl>
                                          </p:spTgt>
                                        </p:tgtEl>
                                        <p:attrNameLst>
                                          <p:attrName>style.visibility</p:attrName>
                                        </p:attrNameLst>
                                      </p:cBhvr>
                                      <p:to>
                                        <p:strVal val="visible"/>
                                      </p:to>
                                    </p:set>
                                  </p:childTnLst>
                                </p:cTn>
                              </p:par>
                              <p:par>
                                <p:cTn id="35" presetClass="entr" nodeType="withEffect" presetSubtype="0" presetID="1" grpId="1" fill="hold">
                                  <p:stCondLst>
                                    <p:cond delay="0"/>
                                  </p:stCondLst>
                                  <p:iterate type="el" backwards="0">
                                    <p:tmAbs val="0"/>
                                  </p:iterate>
                                  <p:childTnLst>
                                    <p:set>
                                      <p:cBhvr>
                                        <p:cTn id="36" fill="hold"/>
                                        <p:tgtEl>
                                          <p:spTgt spid="248">
                                            <p:txEl>
                                              <p:pRg st="12" end="1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1" animBg="1" rev="0" advAuto="0" spid="248" grpId="1"/>
    </p:bldLst>
  </p:timing>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1" name="Review questions"/>
          <p:cNvSpPr txBox="1"/>
          <p:nvPr>
            <p:ph type="title"/>
          </p:nvPr>
        </p:nvSpPr>
        <p:spPr>
          <a:prstGeom prst="rect">
            <a:avLst/>
          </a:prstGeom>
        </p:spPr>
        <p:txBody>
          <a:bodyPr/>
          <a:lstStyle/>
          <a:p>
            <a:pPr/>
            <a:r>
              <a:t>Review questions</a:t>
            </a:r>
          </a:p>
        </p:txBody>
      </p:sp>
      <p:sp>
        <p:nvSpPr>
          <p:cNvPr id="252" name="What is necessary and what is desirable for a biological macromolecule to be a suitable target for structure-based drug design?…"/>
          <p:cNvSpPr txBox="1"/>
          <p:nvPr>
            <p:ph type="body" idx="1"/>
          </p:nvPr>
        </p:nvSpPr>
        <p:spPr>
          <a:prstGeom prst="rect">
            <a:avLst/>
          </a:prstGeom>
        </p:spPr>
        <p:txBody>
          <a:bodyPr/>
          <a:lstStyle/>
          <a:p>
            <a:pPr/>
            <a:r>
              <a:t>What is necessary and what is desirable for a biological macromolecule to be a suitable target for structure-based drug design?</a:t>
            </a:r>
          </a:p>
          <a:p>
            <a:pPr lvl="1"/>
            <a:r>
              <a:t>What is necessary/desirable about the physiological role?</a:t>
            </a:r>
          </a:p>
          <a:p>
            <a:pPr lvl="1"/>
            <a:r>
              <a:t>What is necessary/desirable about the structural properties?</a:t>
            </a:r>
          </a:p>
          <a:p>
            <a:pPr lvl="1"/>
            <a:r>
              <a:t>What are some business considerations that pharmaceutical companies use to decide whether to develop a drug for a particular target?</a:t>
            </a:r>
          </a:p>
          <a:p>
            <a:pPr/>
            <a:r>
              <a:t>What are some databases that you can use to help find a suitable target?</a:t>
            </a:r>
          </a:p>
        </p:txBody>
      </p:sp>
      <p:sp>
        <p:nvSpPr>
          <p:cNvPr id="253"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6" name="Homology modeling further expands the range of accessible targets"/>
          <p:cNvSpPr txBox="1"/>
          <p:nvPr>
            <p:ph type="title"/>
          </p:nvPr>
        </p:nvSpPr>
        <p:spPr>
          <a:prstGeom prst="rect">
            <a:avLst/>
          </a:prstGeom>
        </p:spPr>
        <p:txBody>
          <a:bodyPr/>
          <a:lstStyle>
            <a:lvl1pPr defTabSz="575071">
              <a:defRPr sz="7840"/>
            </a:lvl1pPr>
          </a:lstStyle>
          <a:p>
            <a:pPr/>
            <a:r>
              <a:t>Homology modeling further expands the range of accessible targets</a:t>
            </a:r>
          </a:p>
        </p:txBody>
      </p:sp>
      <p:sp>
        <p:nvSpPr>
          <p:cNvPr id="147" name="Slide Number"/>
          <p:cNvSpPr txBox="1"/>
          <p:nvPr>
            <p:ph type="sldNum" sz="quarter" idx="2"/>
          </p:nvPr>
        </p:nvSpPr>
        <p:spPr>
          <a:xfrm>
            <a:off x="12020548" y="13010554"/>
            <a:ext cx="325045" cy="51117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148" name="Screen Shot 2020-01-02 at 7.57.09 PM.png" descr="Screen Shot 2020-01-02 at 7.57.09 PM.png"/>
          <p:cNvPicPr>
            <a:picLocks noChangeAspect="1"/>
          </p:cNvPicPr>
          <p:nvPr/>
        </p:nvPicPr>
        <p:blipFill>
          <a:blip r:embed="rId2">
            <a:extLst/>
          </a:blip>
          <a:srcRect l="0" t="10521" r="0" b="10521"/>
          <a:stretch>
            <a:fillRect/>
          </a:stretch>
        </p:blipFill>
        <p:spPr>
          <a:xfrm>
            <a:off x="2337735" y="3117277"/>
            <a:ext cx="19690671" cy="9716885"/>
          </a:xfrm>
          <a:prstGeom prst="rect">
            <a:avLst/>
          </a:prstGeom>
          <a:ln w="12700">
            <a:miter lim="400000"/>
          </a:ln>
        </p:spPr>
      </p:pic>
      <p:sp>
        <p:nvSpPr>
          <p:cNvPr id="149" name="https://salilab.org/modeller/"/>
          <p:cNvSpPr txBox="1"/>
          <p:nvPr/>
        </p:nvSpPr>
        <p:spPr>
          <a:xfrm>
            <a:off x="2408537" y="12953404"/>
            <a:ext cx="5012136" cy="6254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r>
              <a:t>https://salilab.org/modeller/</a:t>
            </a:r>
          </a:p>
        </p:txBody>
      </p:sp>
      <p:sp>
        <p:nvSpPr>
          <p:cNvPr id="150" name="In homology modeling, a protein model is built…"/>
          <p:cNvSpPr txBox="1"/>
          <p:nvPr/>
        </p:nvSpPr>
        <p:spPr>
          <a:xfrm>
            <a:off x="1144227" y="3742106"/>
            <a:ext cx="5012136" cy="20732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p>
            <a:pPr/>
            <a:r>
              <a:t>In homology modeling, a protein model is built </a:t>
            </a:r>
          </a:p>
          <a:p>
            <a:pPr/>
            <a:r>
              <a:t>based on the structure of a similar protein</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2" name="What is necessary/desirable about the physiological role of a SBDD target?"/>
          <p:cNvSpPr txBox="1"/>
          <p:nvPr>
            <p:ph type="title"/>
          </p:nvPr>
        </p:nvSpPr>
        <p:spPr>
          <a:prstGeom prst="rect">
            <a:avLst/>
          </a:prstGeom>
        </p:spPr>
        <p:txBody>
          <a:bodyPr/>
          <a:lstStyle>
            <a:lvl1pPr defTabSz="722947">
              <a:defRPr sz="9856"/>
            </a:lvl1pPr>
          </a:lstStyle>
          <a:p>
            <a:pPr/>
            <a:r>
              <a:t>What is necessary/desirable about the physiological role of a SBDD target?</a:t>
            </a:r>
          </a:p>
        </p:txBody>
      </p:sp>
      <p:sp>
        <p:nvSpPr>
          <p:cNvPr id="153" name="Slide Number"/>
          <p:cNvSpPr txBox="1"/>
          <p:nvPr>
            <p:ph type="sldNum" sz="quarter" idx="2"/>
          </p:nvPr>
        </p:nvSpPr>
        <p:spPr>
          <a:xfrm>
            <a:off x="12020548" y="13010554"/>
            <a:ext cx="325045" cy="51117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5" name="What is necessary/desirable about the physiological role of a SBDD target?"/>
          <p:cNvSpPr txBox="1"/>
          <p:nvPr>
            <p:ph type="title"/>
          </p:nvPr>
        </p:nvSpPr>
        <p:spPr>
          <a:prstGeom prst="rect">
            <a:avLst/>
          </a:prstGeom>
        </p:spPr>
        <p:txBody>
          <a:bodyPr/>
          <a:lstStyle>
            <a:lvl1pPr defTabSz="722947">
              <a:defRPr sz="9856"/>
            </a:lvl1pPr>
          </a:lstStyle>
          <a:p>
            <a:pPr/>
            <a:r>
              <a:t>What is necessary/desirable about the physiological role of a SBDD target?</a:t>
            </a:r>
          </a:p>
        </p:txBody>
      </p:sp>
      <p:sp>
        <p:nvSpPr>
          <p:cNvPr id="156" name="Slide Number"/>
          <p:cNvSpPr txBox="1"/>
          <p:nvPr>
            <p:ph type="sldNum" sz="quarter" idx="2"/>
          </p:nvPr>
        </p:nvSpPr>
        <p:spPr>
          <a:xfrm>
            <a:off x="12020548" y="13010554"/>
            <a:ext cx="325045" cy="51117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57" name="Disease Relevance. Altering activity (usually by inhibition) should affect disease progression."/>
          <p:cNvSpPr txBox="1"/>
          <p:nvPr/>
        </p:nvSpPr>
        <p:spPr>
          <a:xfrm>
            <a:off x="753070" y="9208897"/>
            <a:ext cx="22860001" cy="16668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defRPr b="1" sz="5000"/>
            </a:lvl1pPr>
          </a:lstStyle>
          <a:p>
            <a:pPr/>
            <a:r>
              <a:t>Disease Relevance. Altering activity (usually by inhibition) should affect disease progression.</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9" name="Brainstorm: How can disease relevance be predicted?"/>
          <p:cNvSpPr txBox="1"/>
          <p:nvPr>
            <p:ph type="title"/>
          </p:nvPr>
        </p:nvSpPr>
        <p:spPr>
          <a:prstGeom prst="rect">
            <a:avLst/>
          </a:prstGeom>
        </p:spPr>
        <p:txBody>
          <a:bodyPr/>
          <a:lstStyle/>
          <a:p>
            <a:pPr/>
            <a:r>
              <a:t>Brainstorm: How can disease relevance be predicted?</a:t>
            </a:r>
          </a:p>
        </p:txBody>
      </p:sp>
      <p:sp>
        <p:nvSpPr>
          <p:cNvPr id="160" name="Slide Number"/>
          <p:cNvSpPr txBox="1"/>
          <p:nvPr>
            <p:ph type="sldNum" sz="quarter" idx="2"/>
          </p:nvPr>
        </p:nvSpPr>
        <p:spPr>
          <a:xfrm>
            <a:off x="12020548" y="13010554"/>
            <a:ext cx="325045" cy="51117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2" name="How can disease relevance be predicted?"/>
          <p:cNvSpPr txBox="1"/>
          <p:nvPr>
            <p:ph type="title"/>
          </p:nvPr>
        </p:nvSpPr>
        <p:spPr>
          <a:prstGeom prst="rect">
            <a:avLst/>
          </a:prstGeom>
        </p:spPr>
        <p:txBody>
          <a:bodyPr/>
          <a:lstStyle>
            <a:lvl1pPr defTabSz="665440">
              <a:defRPr sz="9072"/>
            </a:lvl1pPr>
          </a:lstStyle>
          <a:p>
            <a:pPr/>
            <a:r>
              <a:t>How can disease relevance be predicted?</a:t>
            </a:r>
          </a:p>
        </p:txBody>
      </p:sp>
      <p:sp>
        <p:nvSpPr>
          <p:cNvPr id="163" name="Mechanistic rationale, e.g.…"/>
          <p:cNvSpPr txBox="1"/>
          <p:nvPr>
            <p:ph type="body" idx="1"/>
          </p:nvPr>
        </p:nvSpPr>
        <p:spPr>
          <a:xfrm>
            <a:off x="635000" y="2855317"/>
            <a:ext cx="23114000" cy="9214500"/>
          </a:xfrm>
          <a:prstGeom prst="rect">
            <a:avLst/>
          </a:prstGeom>
        </p:spPr>
        <p:txBody>
          <a:bodyPr/>
          <a:lstStyle/>
          <a:p>
            <a:pPr marL="567972" indent="-567972" defTabSz="755808">
              <a:defRPr sz="4600"/>
            </a:pPr>
            <a:r>
              <a:t>Mechanistic rationale, e.g. </a:t>
            </a:r>
          </a:p>
          <a:p>
            <a:pPr lvl="1" marL="976912" indent="-567972" defTabSz="755808">
              <a:defRPr sz="4600"/>
            </a:pPr>
            <a:r>
              <a:t>the enzyme HIV protease has key role in viral life cycle. blocking it will slow viral reproduction.</a:t>
            </a:r>
          </a:p>
          <a:p>
            <a:pPr lvl="1" marL="976912" indent="-567972" defTabSz="755808">
              <a:defRPr sz="4600"/>
            </a:pPr>
            <a:r>
              <a:t>the H+/K+-ATPase system is involved in stomach acid production. blocking it will reduce stomach acid and can be used to treat acid reflux.</a:t>
            </a:r>
          </a:p>
          <a:p>
            <a:pPr marL="567972" indent="-567972" defTabSz="755808">
              <a:defRPr sz="4600"/>
            </a:pPr>
            <a:r>
              <a:t>Mutations in a protein known to affect disease progression</a:t>
            </a:r>
          </a:p>
          <a:p>
            <a:pPr lvl="1" marL="976912" indent="-567972" defTabSz="755808">
              <a:defRPr sz="4600"/>
            </a:pPr>
            <a:r>
              <a:t>in the clinic</a:t>
            </a:r>
          </a:p>
          <a:p>
            <a:pPr lvl="1" marL="976912" indent="-567972" defTabSz="755808">
              <a:defRPr sz="4600"/>
            </a:pPr>
            <a:r>
              <a:t>in the laboratory</a:t>
            </a:r>
          </a:p>
          <a:p>
            <a:pPr marL="567972" indent="-567972" defTabSz="755808">
              <a:defRPr sz="4600"/>
            </a:pPr>
            <a:r>
              <a:t>Chemical probes affect disease progression</a:t>
            </a:r>
          </a:p>
          <a:p>
            <a:pPr marL="567972" indent="-567972" defTabSz="755808">
              <a:defRPr sz="4600"/>
            </a:pPr>
            <a:r>
              <a:t>Essential targets are better, e.g. NADH:ubiquinone oxidoreductase (NQR) is essential for </a:t>
            </a:r>
            <a:r>
              <a:rPr i="1">
                <a:latin typeface="+mj-lt"/>
                <a:ea typeface="+mj-ea"/>
                <a:cs typeface="+mj-cs"/>
                <a:sym typeface="Helvetica"/>
              </a:rPr>
              <a:t>Vibrio cholerae</a:t>
            </a:r>
            <a:r>
              <a:t> (common gut infection in developing tropical countries) and </a:t>
            </a:r>
            <a:r>
              <a:rPr i="1">
                <a:latin typeface="+mj-lt"/>
                <a:ea typeface="+mj-ea"/>
                <a:cs typeface="+mj-cs"/>
                <a:sym typeface="Helvetica"/>
              </a:rPr>
              <a:t>Chlamydia trachomatis </a:t>
            </a:r>
            <a:r>
              <a:t>(common STD) [1] but not </a:t>
            </a:r>
            <a:r>
              <a:rPr i="1">
                <a:latin typeface="+mj-lt"/>
                <a:ea typeface="+mj-ea"/>
                <a:cs typeface="+mj-cs"/>
                <a:sym typeface="Helvetica"/>
              </a:rPr>
              <a:t>Pseudomonas aeruginosa</a:t>
            </a:r>
            <a:r>
              <a:t> (common hospital infection)</a:t>
            </a:r>
          </a:p>
        </p:txBody>
      </p:sp>
      <p:sp>
        <p:nvSpPr>
          <p:cNvPr id="164" name="Slide Number"/>
          <p:cNvSpPr txBox="1"/>
          <p:nvPr>
            <p:ph type="sldNum" sz="quarter" idx="2"/>
          </p:nvPr>
        </p:nvSpPr>
        <p:spPr>
          <a:xfrm>
            <a:off x="12020548" y="13010554"/>
            <a:ext cx="325045" cy="51117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65" name="Liang, P.; Rosas-Lemus, M.; Patel, D.; Fang, X.; Tuz, K.; Juárez, O. Dynamic Energy Dependency of Chlamydia Trachomatis on Host Cell Metabolism during Intracellular Growth: Role of Sodium-Based Energetics in Chlamydial ATP Generation. J. Biol. Chem. 2018"/>
          <p:cNvSpPr txBox="1"/>
          <p:nvPr/>
        </p:nvSpPr>
        <p:spPr>
          <a:xfrm>
            <a:off x="753070" y="12068698"/>
            <a:ext cx="22860001" cy="8794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lgn="r">
              <a:defRPr sz="2400">
                <a:latin typeface="+mn-lt"/>
                <a:ea typeface="+mn-ea"/>
                <a:cs typeface="+mn-cs"/>
                <a:sym typeface="Helvetica Light"/>
              </a:defRPr>
            </a:lvl1pPr>
          </a:lstStyle>
          <a:p>
            <a:pPr/>
            <a:r>
              <a:t>Liang, P.; Rosas-Lemus, M.; Patel, D.; Fang, X.; Tuz, K.; Juárez, O. Dynamic Energy Dependency of Chlamydia Trachomatis on Host Cell Metabolism during Intracellular Growth: Role of Sodium-Based Energetics in Chlamydial ATP Generation. J. Biol. Chem. 2018, 293 (2), 510–522. https://doi.org/10.1074/jbc.M117.797209.</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63">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163">
                                            <p:txEl>
                                              <p:pRg st="0" end="0"/>
                                            </p:txEl>
                                          </p:spTgt>
                                        </p:tgtEl>
                                        <p:attrNameLst>
                                          <p:attrName>style.visibility</p:attrName>
                                        </p:attrNameLst>
                                      </p:cBhvr>
                                      <p:to>
                                        <p:strVal val="visible"/>
                                      </p:to>
                                    </p:set>
                                  </p:childTnLst>
                                </p:cTn>
                              </p:par>
                              <p:par>
                                <p:cTn id="9" presetClass="entr" nodeType="withEffect" presetSubtype="0" presetID="1" grpId="1" fill="hold">
                                  <p:stCondLst>
                                    <p:cond delay="0"/>
                                  </p:stCondLst>
                                  <p:iterate type="el" backwards="0">
                                    <p:tmAbs val="0"/>
                                  </p:iterate>
                                  <p:childTnLst>
                                    <p:set>
                                      <p:cBhvr>
                                        <p:cTn id="10" fill="hold"/>
                                        <p:tgtEl>
                                          <p:spTgt spid="163">
                                            <p:txEl>
                                              <p:pRg st="1" end="1"/>
                                            </p:txEl>
                                          </p:spTgt>
                                        </p:tgtEl>
                                        <p:attrNameLst>
                                          <p:attrName>style.visibility</p:attrName>
                                        </p:attrNameLst>
                                      </p:cBhvr>
                                      <p:to>
                                        <p:strVal val="visible"/>
                                      </p:to>
                                    </p:set>
                                  </p:childTnLst>
                                </p:cTn>
                              </p:par>
                              <p:par>
                                <p:cTn id="11" presetClass="entr" nodeType="withEffect" presetSubtype="0" presetID="1" grpId="1" fill="hold">
                                  <p:stCondLst>
                                    <p:cond delay="0"/>
                                  </p:stCondLst>
                                  <p:iterate type="el" backwards="0">
                                    <p:tmAbs val="0"/>
                                  </p:iterate>
                                  <p:childTnLst>
                                    <p:set>
                                      <p:cBhvr>
                                        <p:cTn id="12" fill="hold"/>
                                        <p:tgtEl>
                                          <p:spTgt spid="16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0" presetID="1" grpId="1" fill="hold">
                                  <p:stCondLst>
                                    <p:cond delay="0"/>
                                  </p:stCondLst>
                                  <p:iterate type="el" backwards="0">
                                    <p:tmAbs val="0"/>
                                  </p:iterate>
                                  <p:childTnLst>
                                    <p:set>
                                      <p:cBhvr>
                                        <p:cTn id="16" fill="hold"/>
                                        <p:tgtEl>
                                          <p:spTgt spid="163">
                                            <p:txEl>
                                              <p:pRg st="3" end="3"/>
                                            </p:txEl>
                                          </p:spTgt>
                                        </p:tgtEl>
                                        <p:attrNameLst>
                                          <p:attrName>style.visibility</p:attrName>
                                        </p:attrNameLst>
                                      </p:cBhvr>
                                      <p:to>
                                        <p:strVal val="visible"/>
                                      </p:to>
                                    </p:set>
                                  </p:childTnLst>
                                </p:cTn>
                              </p:par>
                              <p:par>
                                <p:cTn id="17" presetClass="entr" nodeType="withEffect" presetSubtype="0" presetID="1" grpId="1" fill="hold">
                                  <p:stCondLst>
                                    <p:cond delay="0"/>
                                  </p:stCondLst>
                                  <p:iterate type="el" backwards="0">
                                    <p:tmAbs val="0"/>
                                  </p:iterate>
                                  <p:childTnLst>
                                    <p:set>
                                      <p:cBhvr>
                                        <p:cTn id="18" fill="hold"/>
                                        <p:tgtEl>
                                          <p:spTgt spid="163">
                                            <p:txEl>
                                              <p:pRg st="4" end="4"/>
                                            </p:txEl>
                                          </p:spTgt>
                                        </p:tgtEl>
                                        <p:attrNameLst>
                                          <p:attrName>style.visibility</p:attrName>
                                        </p:attrNameLst>
                                      </p:cBhvr>
                                      <p:to>
                                        <p:strVal val="visible"/>
                                      </p:to>
                                    </p:set>
                                  </p:childTnLst>
                                </p:cTn>
                              </p:par>
                              <p:par>
                                <p:cTn id="19" presetClass="entr" nodeType="withEffect" presetSubtype="0" presetID="1" grpId="1" fill="hold">
                                  <p:stCondLst>
                                    <p:cond delay="0"/>
                                  </p:stCondLst>
                                  <p:iterate type="el" backwards="0">
                                    <p:tmAbs val="0"/>
                                  </p:iterate>
                                  <p:childTnLst>
                                    <p:set>
                                      <p:cBhvr>
                                        <p:cTn id="20" fill="hold"/>
                                        <p:tgtEl>
                                          <p:spTgt spid="16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Class="entr" nodeType="clickEffect" presetSubtype="0" presetID="1" grpId="1" fill="hold">
                                  <p:stCondLst>
                                    <p:cond delay="0"/>
                                  </p:stCondLst>
                                  <p:iterate type="el" backwards="0">
                                    <p:tmAbs val="0"/>
                                  </p:iterate>
                                  <p:childTnLst>
                                    <p:set>
                                      <p:cBhvr>
                                        <p:cTn id="24" fill="hold"/>
                                        <p:tgtEl>
                                          <p:spTgt spid="163">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Class="entr" nodeType="clickEffect" presetSubtype="0" presetID="1" grpId="1" fill="hold">
                                  <p:stCondLst>
                                    <p:cond delay="0"/>
                                  </p:stCondLst>
                                  <p:iterate type="el" backwards="0">
                                    <p:tmAbs val="0"/>
                                  </p:iterate>
                                  <p:childTnLst>
                                    <p:set>
                                      <p:cBhvr>
                                        <p:cTn id="28" fill="hold"/>
                                        <p:tgtEl>
                                          <p:spTgt spid="163">
                                            <p:txEl>
                                              <p:pRg st="7" end="7"/>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1" animBg="1" rev="0" advAuto="0" spid="163" grpId="1"/>
    </p:bldLst>
  </p:timing>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7" name="Brainstorm: What is necessary/desirable about the structural properties of a SBDD target?"/>
          <p:cNvSpPr txBox="1"/>
          <p:nvPr>
            <p:ph type="title"/>
          </p:nvPr>
        </p:nvSpPr>
        <p:spPr>
          <a:prstGeom prst="rect">
            <a:avLst/>
          </a:prstGeom>
        </p:spPr>
        <p:txBody>
          <a:bodyPr/>
          <a:lstStyle>
            <a:lvl1pPr defTabSz="714732">
              <a:defRPr sz="9744"/>
            </a:lvl1pPr>
          </a:lstStyle>
          <a:p>
            <a:pPr/>
            <a:r>
              <a:t>Brainstorm: What is necessary/desirable about the structural properties of a SBDD target?</a:t>
            </a:r>
          </a:p>
        </p:txBody>
      </p:sp>
      <p:sp>
        <p:nvSpPr>
          <p:cNvPr id="168" name="Slide Number"/>
          <p:cNvSpPr txBox="1"/>
          <p:nvPr>
            <p:ph type="sldNum" sz="quarter" idx="2"/>
          </p:nvPr>
        </p:nvSpPr>
        <p:spPr>
          <a:xfrm>
            <a:off x="12020548" y="13010554"/>
            <a:ext cx="325045" cy="51117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0" name="What is necessary about the structural properties of a SBDD target?"/>
          <p:cNvSpPr txBox="1"/>
          <p:nvPr>
            <p:ph type="title"/>
          </p:nvPr>
        </p:nvSpPr>
        <p:spPr>
          <a:prstGeom prst="rect">
            <a:avLst/>
          </a:prstGeom>
        </p:spPr>
        <p:txBody>
          <a:bodyPr/>
          <a:lstStyle>
            <a:lvl1pPr defTabSz="575071">
              <a:defRPr sz="7840"/>
            </a:lvl1pPr>
          </a:lstStyle>
          <a:p>
            <a:pPr/>
            <a:r>
              <a:t>What is necessary about the structural properties of a SBDD target?</a:t>
            </a:r>
          </a:p>
        </p:txBody>
      </p:sp>
      <p:sp>
        <p:nvSpPr>
          <p:cNvPr id="171" name="High-resolution structure available…"/>
          <p:cNvSpPr txBox="1"/>
          <p:nvPr>
            <p:ph type="body" idx="1"/>
          </p:nvPr>
        </p:nvSpPr>
        <p:spPr>
          <a:xfrm>
            <a:off x="635000" y="3175000"/>
            <a:ext cx="23114000" cy="8957819"/>
          </a:xfrm>
          <a:prstGeom prst="rect">
            <a:avLst/>
          </a:prstGeom>
        </p:spPr>
        <p:txBody>
          <a:bodyPr/>
          <a:lstStyle/>
          <a:p>
            <a:pPr marL="549451" indent="-549451" defTabSz="731162">
              <a:defRPr sz="4450"/>
            </a:pPr>
            <a:r>
              <a:t>High-resolution structure available</a:t>
            </a:r>
          </a:p>
          <a:p>
            <a:pPr lvl="1" marL="945056" indent="-549451" defTabSz="731162">
              <a:defRPr sz="4450"/>
            </a:pPr>
            <a:r>
              <a:t>Resolution of &lt; 2.5 Å [1]</a:t>
            </a:r>
          </a:p>
          <a:p>
            <a:pPr lvl="1" marL="945056" indent="-549451" defTabSz="731162">
              <a:defRPr sz="4450"/>
            </a:pPr>
            <a:r>
              <a:t>Homology models less trustworthy</a:t>
            </a:r>
          </a:p>
          <a:p>
            <a:pPr lvl="2" marL="1340661" indent="-549451" defTabSz="731162">
              <a:defRPr sz="4450"/>
            </a:pPr>
            <a:r>
              <a:t>can still be useful, perhaps to guide structure determination</a:t>
            </a:r>
          </a:p>
          <a:p>
            <a:pPr lvl="1" marL="945056" indent="-549451" defTabSz="731162">
              <a:defRPr sz="4450"/>
            </a:pPr>
            <a:r>
              <a:t>Experimental structures/homology models can be refined by molecular dynamics simulation</a:t>
            </a:r>
          </a:p>
          <a:p>
            <a:pPr marL="549451" indent="-549451" defTabSz="731162">
              <a:defRPr sz="4450"/>
            </a:pPr>
            <a:r>
              <a:t>“Druggable”</a:t>
            </a:r>
          </a:p>
          <a:p>
            <a:pPr lvl="1" marL="945056" indent="-549451" defTabSz="731162">
              <a:defRPr sz="4450"/>
            </a:pPr>
            <a:r>
              <a:t>precedence - previously targeted</a:t>
            </a:r>
          </a:p>
          <a:p>
            <a:pPr lvl="1" marL="945056" indent="-549451" defTabSz="731162">
              <a:defRPr sz="4450"/>
            </a:pPr>
            <a:r>
              <a:t>structure-based</a:t>
            </a:r>
          </a:p>
          <a:p>
            <a:pPr lvl="2" marL="1340661" indent="-549451" defTabSz="731162">
              <a:defRPr sz="4450"/>
            </a:pPr>
            <a:r>
              <a:t>cavities or pockets</a:t>
            </a:r>
          </a:p>
          <a:p>
            <a:pPr lvl="2" marL="1340661" indent="-549451" defTabSz="731162">
              <a:defRPr sz="4450"/>
            </a:pPr>
            <a:r>
              <a:t>comparing physicochemical and geometric properties of pocket with known druggable targets</a:t>
            </a:r>
          </a:p>
          <a:p>
            <a:pPr lvl="1" marL="945056" indent="-549451" defTabSz="731162">
              <a:defRPr sz="4450"/>
            </a:pPr>
            <a:r>
              <a:t>as a caveat, concept is about history and does not account for innovation</a:t>
            </a:r>
          </a:p>
        </p:txBody>
      </p:sp>
      <p:sp>
        <p:nvSpPr>
          <p:cNvPr id="172" name="Slide Number"/>
          <p:cNvSpPr txBox="1"/>
          <p:nvPr>
            <p:ph type="sldNum" sz="quarter" idx="2"/>
          </p:nvPr>
        </p:nvSpPr>
        <p:spPr>
          <a:xfrm>
            <a:off x="12020548" y="13010554"/>
            <a:ext cx="325045" cy="51117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73" name="[1] Anderson, A. C. The Process of Structure-Based Drug Design. Chemistry &amp; Biology 2003, 10 (9), 787–797. https://doi.org/10.1016/j.chembiol.2003.09.002."/>
          <p:cNvSpPr txBox="1"/>
          <p:nvPr/>
        </p:nvSpPr>
        <p:spPr>
          <a:xfrm>
            <a:off x="1418690" y="12317608"/>
            <a:ext cx="21613496" cy="8794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r">
              <a:defRPr sz="2400">
                <a:latin typeface="+mn-lt"/>
                <a:ea typeface="+mn-ea"/>
                <a:cs typeface="+mn-cs"/>
                <a:sym typeface="Helvetica Light"/>
              </a:defRPr>
            </a:lvl1pPr>
          </a:lstStyle>
          <a:p>
            <a:pPr/>
            <a:r>
              <a:t>[1] Anderson, A. C. The Process of Structure-Based Drug Design. Chemistry &amp; Biology 2003, 10 (9), 787–797. https://doi.org/10.1016/j.chembiol.2003.09.002.</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71">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171">
                                            <p:txEl>
                                              <p:pRg st="0" end="0"/>
                                            </p:txEl>
                                          </p:spTgt>
                                        </p:tgtEl>
                                        <p:attrNameLst>
                                          <p:attrName>style.visibility</p:attrName>
                                        </p:attrNameLst>
                                      </p:cBhvr>
                                      <p:to>
                                        <p:strVal val="visible"/>
                                      </p:to>
                                    </p:set>
                                  </p:childTnLst>
                                </p:cTn>
                              </p:par>
                              <p:par>
                                <p:cTn id="9" presetClass="entr" nodeType="withEffect" presetSubtype="0" presetID="1" grpId="1" fill="hold">
                                  <p:stCondLst>
                                    <p:cond delay="0"/>
                                  </p:stCondLst>
                                  <p:iterate type="el" backwards="0">
                                    <p:tmAbs val="0"/>
                                  </p:iterate>
                                  <p:childTnLst>
                                    <p:set>
                                      <p:cBhvr>
                                        <p:cTn id="10" fill="hold"/>
                                        <p:tgtEl>
                                          <p:spTgt spid="171">
                                            <p:txEl>
                                              <p:pRg st="1" end="1"/>
                                            </p:txEl>
                                          </p:spTgt>
                                        </p:tgtEl>
                                        <p:attrNameLst>
                                          <p:attrName>style.visibility</p:attrName>
                                        </p:attrNameLst>
                                      </p:cBhvr>
                                      <p:to>
                                        <p:strVal val="visible"/>
                                      </p:to>
                                    </p:set>
                                  </p:childTnLst>
                                </p:cTn>
                              </p:par>
                              <p:par>
                                <p:cTn id="11" presetClass="entr" nodeType="withEffect" presetSubtype="0" presetID="1" grpId="1" fill="hold">
                                  <p:stCondLst>
                                    <p:cond delay="0"/>
                                  </p:stCondLst>
                                  <p:iterate type="el" backwards="0">
                                    <p:tmAbs val="0"/>
                                  </p:iterate>
                                  <p:childTnLst>
                                    <p:set>
                                      <p:cBhvr>
                                        <p:cTn id="12" fill="hold"/>
                                        <p:tgtEl>
                                          <p:spTgt spid="171">
                                            <p:txEl>
                                              <p:pRg st="2" end="2"/>
                                            </p:txEl>
                                          </p:spTgt>
                                        </p:tgtEl>
                                        <p:attrNameLst>
                                          <p:attrName>style.visibility</p:attrName>
                                        </p:attrNameLst>
                                      </p:cBhvr>
                                      <p:to>
                                        <p:strVal val="visible"/>
                                      </p:to>
                                    </p:set>
                                  </p:childTnLst>
                                </p:cTn>
                              </p:par>
                              <p:par>
                                <p:cTn id="13" presetClass="entr" nodeType="withEffect" presetSubtype="0" presetID="1" grpId="1" fill="hold">
                                  <p:stCondLst>
                                    <p:cond delay="0"/>
                                  </p:stCondLst>
                                  <p:iterate type="el" backwards="0">
                                    <p:tmAbs val="0"/>
                                  </p:iterate>
                                  <p:childTnLst>
                                    <p:set>
                                      <p:cBhvr>
                                        <p:cTn id="14" fill="hold"/>
                                        <p:tgtEl>
                                          <p:spTgt spid="171">
                                            <p:txEl>
                                              <p:pRg st="3" end="3"/>
                                            </p:txEl>
                                          </p:spTgt>
                                        </p:tgtEl>
                                        <p:attrNameLst>
                                          <p:attrName>style.visibility</p:attrName>
                                        </p:attrNameLst>
                                      </p:cBhvr>
                                      <p:to>
                                        <p:strVal val="visible"/>
                                      </p:to>
                                    </p:set>
                                  </p:childTnLst>
                                </p:cTn>
                              </p:par>
                              <p:par>
                                <p:cTn id="15" presetClass="entr" nodeType="withEffect" presetSubtype="0" presetID="1" grpId="1" fill="hold">
                                  <p:stCondLst>
                                    <p:cond delay="0"/>
                                  </p:stCondLst>
                                  <p:iterate type="el" backwards="0">
                                    <p:tmAbs val="0"/>
                                  </p:iterate>
                                  <p:childTnLst>
                                    <p:set>
                                      <p:cBhvr>
                                        <p:cTn id="16" fill="hold"/>
                                        <p:tgtEl>
                                          <p:spTgt spid="171">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Class="entr" nodeType="clickEffect" presetSubtype="0" presetID="1" grpId="1" fill="hold">
                                  <p:stCondLst>
                                    <p:cond delay="0"/>
                                  </p:stCondLst>
                                  <p:iterate type="el" backwards="0">
                                    <p:tmAbs val="0"/>
                                  </p:iterate>
                                  <p:childTnLst>
                                    <p:set>
                                      <p:cBhvr>
                                        <p:cTn id="20" fill="hold"/>
                                        <p:tgtEl>
                                          <p:spTgt spid="171">
                                            <p:txEl>
                                              <p:pRg st="5" end="5"/>
                                            </p:txEl>
                                          </p:spTgt>
                                        </p:tgtEl>
                                        <p:attrNameLst>
                                          <p:attrName>style.visibility</p:attrName>
                                        </p:attrNameLst>
                                      </p:cBhvr>
                                      <p:to>
                                        <p:strVal val="visible"/>
                                      </p:to>
                                    </p:set>
                                  </p:childTnLst>
                                </p:cTn>
                              </p:par>
                              <p:par>
                                <p:cTn id="21" presetClass="entr" nodeType="withEffect" presetSubtype="0" presetID="1" grpId="1" fill="hold">
                                  <p:stCondLst>
                                    <p:cond delay="0"/>
                                  </p:stCondLst>
                                  <p:iterate type="el" backwards="0">
                                    <p:tmAbs val="0"/>
                                  </p:iterate>
                                  <p:childTnLst>
                                    <p:set>
                                      <p:cBhvr>
                                        <p:cTn id="22" fill="hold"/>
                                        <p:tgtEl>
                                          <p:spTgt spid="171">
                                            <p:txEl>
                                              <p:pRg st="6" end="6"/>
                                            </p:txEl>
                                          </p:spTgt>
                                        </p:tgtEl>
                                        <p:attrNameLst>
                                          <p:attrName>style.visibility</p:attrName>
                                        </p:attrNameLst>
                                      </p:cBhvr>
                                      <p:to>
                                        <p:strVal val="visible"/>
                                      </p:to>
                                    </p:set>
                                  </p:childTnLst>
                                </p:cTn>
                              </p:par>
                              <p:par>
                                <p:cTn id="23" presetClass="entr" nodeType="withEffect" presetSubtype="0" presetID="1" grpId="1" fill="hold">
                                  <p:stCondLst>
                                    <p:cond delay="0"/>
                                  </p:stCondLst>
                                  <p:iterate type="el" backwards="0">
                                    <p:tmAbs val="0"/>
                                  </p:iterate>
                                  <p:childTnLst>
                                    <p:set>
                                      <p:cBhvr>
                                        <p:cTn id="24" fill="hold"/>
                                        <p:tgtEl>
                                          <p:spTgt spid="171">
                                            <p:txEl>
                                              <p:pRg st="7" end="7"/>
                                            </p:txEl>
                                          </p:spTgt>
                                        </p:tgtEl>
                                        <p:attrNameLst>
                                          <p:attrName>style.visibility</p:attrName>
                                        </p:attrNameLst>
                                      </p:cBhvr>
                                      <p:to>
                                        <p:strVal val="visible"/>
                                      </p:to>
                                    </p:set>
                                  </p:childTnLst>
                                </p:cTn>
                              </p:par>
                              <p:par>
                                <p:cTn id="25" presetClass="entr" nodeType="withEffect" presetSubtype="0" presetID="1" grpId="1" fill="hold">
                                  <p:stCondLst>
                                    <p:cond delay="0"/>
                                  </p:stCondLst>
                                  <p:iterate type="el" backwards="0">
                                    <p:tmAbs val="0"/>
                                  </p:iterate>
                                  <p:childTnLst>
                                    <p:set>
                                      <p:cBhvr>
                                        <p:cTn id="26" fill="hold"/>
                                        <p:tgtEl>
                                          <p:spTgt spid="171">
                                            <p:txEl>
                                              <p:pRg st="8" end="8"/>
                                            </p:txEl>
                                          </p:spTgt>
                                        </p:tgtEl>
                                        <p:attrNameLst>
                                          <p:attrName>style.visibility</p:attrName>
                                        </p:attrNameLst>
                                      </p:cBhvr>
                                      <p:to>
                                        <p:strVal val="visible"/>
                                      </p:to>
                                    </p:set>
                                  </p:childTnLst>
                                </p:cTn>
                              </p:par>
                              <p:par>
                                <p:cTn id="27" presetClass="entr" nodeType="withEffect" presetSubtype="0" presetID="1" grpId="1" fill="hold">
                                  <p:stCondLst>
                                    <p:cond delay="0"/>
                                  </p:stCondLst>
                                  <p:iterate type="el" backwards="0">
                                    <p:tmAbs val="0"/>
                                  </p:iterate>
                                  <p:childTnLst>
                                    <p:set>
                                      <p:cBhvr>
                                        <p:cTn id="28" fill="hold"/>
                                        <p:tgtEl>
                                          <p:spTgt spid="171">
                                            <p:txEl>
                                              <p:pRg st="9" end="9"/>
                                            </p:txEl>
                                          </p:spTgt>
                                        </p:tgtEl>
                                        <p:attrNameLst>
                                          <p:attrName>style.visibility</p:attrName>
                                        </p:attrNameLst>
                                      </p:cBhvr>
                                      <p:to>
                                        <p:strVal val="visible"/>
                                      </p:to>
                                    </p:set>
                                  </p:childTnLst>
                                </p:cTn>
                              </p:par>
                              <p:par>
                                <p:cTn id="29" presetClass="entr" nodeType="withEffect" presetSubtype="0" presetID="1" grpId="1" fill="hold">
                                  <p:stCondLst>
                                    <p:cond delay="0"/>
                                  </p:stCondLst>
                                  <p:iterate type="el" backwards="0">
                                    <p:tmAbs val="0"/>
                                  </p:iterate>
                                  <p:childTnLst>
                                    <p:set>
                                      <p:cBhvr>
                                        <p:cTn id="30" fill="hold"/>
                                        <p:tgtEl>
                                          <p:spTgt spid="171">
                                            <p:txEl>
                                              <p:pRg st="10" end="10"/>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1" animBg="1" rev="0" advAuto="0" spid="171" grpId="1"/>
    </p:bldLst>
  </p:timing>
</p:sld>
</file>

<file path=ppt/theme/_rels/theme1.xml.rels><?xml version="1.0" encoding="UTF-8"?>
<Relationships xmlns="http://schemas.openxmlformats.org/package/2006/relationships"><Relationship Id="rId1" Type="http://schemas.openxmlformats.org/officeDocument/2006/relationships/image" Target="../media/image1.png"/></Relationships>

</file>

<file path=ppt/theme/_rels/theme2.xml.rels><?xml version="1.0" encoding="UTF-8"?>
<Relationships xmlns="http://schemas.openxmlformats.org/package/2006/relationships"><Relationship Id="rId1" Type="http://schemas.openxmlformats.org/officeDocument/2006/relationships/image" Target="../media/image2.png"/></Relationships>

</file>

<file path=ppt/theme/theme1.xml><?xml version="1.0" encoding="utf-8"?>
<a:theme xmlns:a="http://schemas.openxmlformats.org/drawingml/2006/main" xmlns:r="http://schemas.openxmlformats.org/officeDocument/2006/relationships"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a:ea typeface="Helvetica"/>
        <a:cs typeface="Helvetica"/>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50800" dist="25400" dir="5400000">
              <a:srgbClr val="000000">
                <a:alpha val="50000"/>
              </a:srgbClr>
            </a:outerShdw>
          </a:effectLst>
        </a:effectStyle>
        <a:effectStyle>
          <a:effectLst>
            <a:outerShdw sx="100000" sy="100000" kx="0" ky="0" algn="b" rotWithShape="0" blurRad="63500" dist="12700" dir="0">
              <a:srgbClr val="000000">
                <a:alpha val="50000"/>
              </a:srgbClr>
            </a:outerShdw>
          </a:effectLst>
        </a:effectStyle>
        <a:effectStyle>
          <a:effectLst>
            <a:outerShdw sx="100000" sy="100000" kx="0" ky="0" algn="b" rotWithShape="0" blurRad="50800" dist="25400" dir="540000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outerShdw sx="100000" sy="100000" kx="0" ky="0" algn="b" rotWithShape="0" blurRad="50800" dist="25400" dir="5400000">
            <a:srgbClr val="000000">
              <a:alpha val="50000"/>
            </a:srgbClr>
          </a:outerShdw>
        </a:effectLst>
        <a:sp3d/>
      </a:spPr>
      <a:bodyPr rot="0" spcFirstLastPara="1" vertOverflow="overflow" horzOverflow="overflow" vert="horz" wrap="square" lIns="71437" tIns="71437" rIns="71437" bIns="71437" numCol="1" spcCol="38100" rtlCol="0" anchor="ctr" upright="0">
        <a:spAutoFit/>
      </a:bodyPr>
      <a:lstStyle>
        <a:defPPr marL="0" marR="0" indent="0" algn="r" defTabSz="821531"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upright="0">
        <a:spAutoFit/>
      </a:bodyPr>
      <a:lstStyle>
        <a:defPPr marL="0" marR="0" indent="0" algn="ctr" defTabSz="821531"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a:ea typeface="Helvetica"/>
        <a:cs typeface="Helvetica"/>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50800" dist="25400" dir="5400000">
              <a:srgbClr val="000000">
                <a:alpha val="50000"/>
              </a:srgbClr>
            </a:outerShdw>
          </a:effectLst>
        </a:effectStyle>
        <a:effectStyle>
          <a:effectLst>
            <a:outerShdw sx="100000" sy="100000" kx="0" ky="0" algn="b" rotWithShape="0" blurRad="63500" dist="12700" dir="0">
              <a:srgbClr val="000000">
                <a:alpha val="50000"/>
              </a:srgbClr>
            </a:outerShdw>
          </a:effectLst>
        </a:effectStyle>
        <a:effectStyle>
          <a:effectLst>
            <a:outerShdw sx="100000" sy="100000" kx="0" ky="0" algn="b" rotWithShape="0" blurRad="50800" dist="25400" dir="540000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outerShdw sx="100000" sy="100000" kx="0" ky="0" algn="b" rotWithShape="0" blurRad="50800" dist="25400" dir="5400000">
            <a:srgbClr val="000000">
              <a:alpha val="50000"/>
            </a:srgbClr>
          </a:outerShdw>
        </a:effectLst>
        <a:sp3d/>
      </a:spPr>
      <a:bodyPr rot="0" spcFirstLastPara="1" vertOverflow="overflow" horzOverflow="overflow" vert="horz" wrap="square" lIns="71437" tIns="71437" rIns="71437" bIns="71437" numCol="1" spcCol="38100" rtlCol="0" anchor="ctr" upright="0">
        <a:spAutoFit/>
      </a:bodyPr>
      <a:lstStyle>
        <a:defPPr marL="0" marR="0" indent="0" algn="r" defTabSz="821531"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upright="0">
        <a:spAutoFit/>
      </a:bodyPr>
      <a:lstStyle>
        <a:defPPr marL="0" marR="0" indent="0" algn="ctr" defTabSz="821531"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